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68"/>
  </p:notesMasterIdLst>
  <p:handoutMasterIdLst>
    <p:handoutMasterId r:id="rId69"/>
  </p:handoutMasterIdLst>
  <p:sldIdLst>
    <p:sldId id="666" r:id="rId5"/>
    <p:sldId id="758" r:id="rId6"/>
    <p:sldId id="759" r:id="rId7"/>
    <p:sldId id="908" r:id="rId8"/>
    <p:sldId id="718" r:id="rId9"/>
    <p:sldId id="784" r:id="rId10"/>
    <p:sldId id="1041" r:id="rId11"/>
    <p:sldId id="1042" r:id="rId12"/>
    <p:sldId id="1044" r:id="rId13"/>
    <p:sldId id="1045" r:id="rId14"/>
    <p:sldId id="1046" r:id="rId15"/>
    <p:sldId id="1047" r:id="rId16"/>
    <p:sldId id="1048" r:id="rId17"/>
    <p:sldId id="1049" r:id="rId18"/>
    <p:sldId id="1050" r:id="rId19"/>
    <p:sldId id="1051" r:id="rId20"/>
    <p:sldId id="1054" r:id="rId21"/>
    <p:sldId id="1055" r:id="rId22"/>
    <p:sldId id="1056" r:id="rId23"/>
    <p:sldId id="1057" r:id="rId24"/>
    <p:sldId id="1058" r:id="rId25"/>
    <p:sldId id="1059" r:id="rId26"/>
    <p:sldId id="1039" r:id="rId27"/>
    <p:sldId id="1060" r:id="rId28"/>
    <p:sldId id="1061" r:id="rId29"/>
    <p:sldId id="1063" r:id="rId30"/>
    <p:sldId id="1082" r:id="rId31"/>
    <p:sldId id="1065" r:id="rId32"/>
    <p:sldId id="1064" r:id="rId33"/>
    <p:sldId id="1066" r:id="rId34"/>
    <p:sldId id="1067" r:id="rId35"/>
    <p:sldId id="1068" r:id="rId36"/>
    <p:sldId id="1069" r:id="rId37"/>
    <p:sldId id="1070" r:id="rId38"/>
    <p:sldId id="1071" r:id="rId39"/>
    <p:sldId id="1072" r:id="rId40"/>
    <p:sldId id="1040" r:id="rId41"/>
    <p:sldId id="1073" r:id="rId42"/>
    <p:sldId id="1074" r:id="rId43"/>
    <p:sldId id="1075" r:id="rId44"/>
    <p:sldId id="1076" r:id="rId45"/>
    <p:sldId id="1077" r:id="rId46"/>
    <p:sldId id="1078" r:id="rId47"/>
    <p:sldId id="1079" r:id="rId48"/>
    <p:sldId id="873" r:id="rId49"/>
    <p:sldId id="874" r:id="rId50"/>
    <p:sldId id="875" r:id="rId51"/>
    <p:sldId id="876" r:id="rId52"/>
    <p:sldId id="976" r:id="rId53"/>
    <p:sldId id="977" r:id="rId54"/>
    <p:sldId id="860" r:id="rId55"/>
    <p:sldId id="861" r:id="rId56"/>
    <p:sldId id="862" r:id="rId57"/>
    <p:sldId id="863" r:id="rId58"/>
    <p:sldId id="864" r:id="rId59"/>
    <p:sldId id="865" r:id="rId60"/>
    <p:sldId id="869" r:id="rId61"/>
    <p:sldId id="870" r:id="rId62"/>
    <p:sldId id="867" r:id="rId63"/>
    <p:sldId id="868" r:id="rId64"/>
    <p:sldId id="777" r:id="rId65"/>
    <p:sldId id="851" r:id="rId66"/>
    <p:sldId id="1080" r:id="rId67"/>
  </p:sldIdLst>
  <p:sldSz cx="9144000" cy="5143500" type="screen16x9"/>
  <p:notesSz cx="6858000" cy="9144000"/>
  <p:embeddedFontLst>
    <p:embeddedFont>
      <p:font typeface="나눔명조 ExtraBold" panose="02020603020101020101" pitchFamily="18" charset="-127"/>
      <p:bold r:id="rId70"/>
    </p:embeddedFont>
    <p:embeddedFont>
      <p:font typeface="나눔바른고딕" panose="020B0600000101010101" charset="-127"/>
      <p:regular r:id="rId71"/>
      <p:bold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072" userDrawn="1">
          <p15:clr>
            <a:srgbClr val="A4A3A4"/>
          </p15:clr>
        </p15:guide>
        <p15:guide id="4" orient="horz" pos="985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9" pos="4173" userDrawn="1">
          <p15:clr>
            <a:srgbClr val="A4A3A4"/>
          </p15:clr>
        </p15:guide>
        <p15:guide id="10" pos="5443" userDrawn="1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12">
          <p15:clr>
            <a:srgbClr val="A4A3A4"/>
          </p15:clr>
        </p15:guide>
        <p15:guide id="18" orient="horz" pos="463" userDrawn="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40" userDrawn="1">
          <p15:clr>
            <a:srgbClr val="A4A3A4"/>
          </p15:clr>
        </p15:guide>
        <p15:guide id="22" orient="horz" pos="778">
          <p15:clr>
            <a:srgbClr val="A4A3A4"/>
          </p15:clr>
        </p15:guide>
        <p15:guide id="23" pos="4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iju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089CA3"/>
    <a:srgbClr val="005A7E"/>
    <a:srgbClr val="0B5395"/>
    <a:srgbClr val="0CA0C7"/>
    <a:srgbClr val="595959"/>
    <a:srgbClr val="4F81BD"/>
    <a:srgbClr val="E3AB00"/>
    <a:srgbClr val="FFFFFF"/>
    <a:srgbClr val="5D9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EBA90-853D-4FCD-A3D6-914FD5F0F0BA}" v="1" dt="2021-04-28T13:35:40.291"/>
    <p1510:client id="{907731D5-69C5-4280-9F1C-689E4BC087F5}" v="2" dt="2021-04-28T22:15:39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8" autoAdjust="0"/>
    <p:restoredTop sz="91304" autoAdjust="0"/>
  </p:normalViewPr>
  <p:slideViewPr>
    <p:cSldViewPr snapToGrid="0" snapToObjects="1" showGuides="1">
      <p:cViewPr varScale="1">
        <p:scale>
          <a:sx n="98" d="100"/>
          <a:sy n="98" d="100"/>
        </p:scale>
        <p:origin x="643" y="72"/>
      </p:cViewPr>
      <p:guideLst>
        <p:guide orient="horz" pos="3072"/>
        <p:guide orient="horz" pos="985"/>
        <p:guide orient="horz" pos="735"/>
        <p:guide pos="476"/>
        <p:guide pos="4173"/>
        <p:guide pos="5443"/>
        <p:guide pos="453"/>
        <p:guide pos="612"/>
        <p:guide orient="horz" pos="463"/>
        <p:guide pos="499"/>
        <p:guide orient="horz" pos="940"/>
        <p:guide orient="horz" pos="778"/>
        <p:guide pos="4151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2DFEBA90-853D-4FCD-A3D6-914FD5F0F0BA}"/>
    <pc:docChg chg="custSel delSld modSld">
      <pc:chgData name="홍필두" userId="a613eac9-2ee1-4936-8d5c-6f3d69f7b146" providerId="ADAL" clId="{2DFEBA90-853D-4FCD-A3D6-914FD5F0F0BA}" dt="2021-04-28T13:36:07.394" v="6" actId="478"/>
      <pc:docMkLst>
        <pc:docMk/>
      </pc:docMkLst>
      <pc:sldChg chg="del">
        <pc:chgData name="홍필두" userId="a613eac9-2ee1-4936-8d5c-6f3d69f7b146" providerId="ADAL" clId="{2DFEBA90-853D-4FCD-A3D6-914FD5F0F0BA}" dt="2021-04-28T13:34:29.954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2DFEBA90-853D-4FCD-A3D6-914FD5F0F0BA}" dt="2021-04-28T13:34:30.723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2DFEBA90-853D-4FCD-A3D6-914FD5F0F0BA}" dt="2021-04-28T13:34:31.302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2DFEBA90-853D-4FCD-A3D6-914FD5F0F0BA}" dt="2021-04-28T13:34:29.006" v="0" actId="47"/>
        <pc:sldMkLst>
          <pc:docMk/>
          <pc:sldMk cId="4090281274" sldId="757"/>
        </pc:sldMkLst>
      </pc:sldChg>
      <pc:sldChg chg="addSp delSp modSp mod">
        <pc:chgData name="홍필두" userId="a613eac9-2ee1-4936-8d5c-6f3d69f7b146" providerId="ADAL" clId="{2DFEBA90-853D-4FCD-A3D6-914FD5F0F0BA}" dt="2021-04-28T13:36:07.394" v="6" actId="478"/>
        <pc:sldMkLst>
          <pc:docMk/>
          <pc:sldMk cId="103764372" sldId="1057"/>
        </pc:sldMkLst>
        <pc:spChg chg="add del mod">
          <ac:chgData name="홍필두" userId="a613eac9-2ee1-4936-8d5c-6f3d69f7b146" providerId="ADAL" clId="{2DFEBA90-853D-4FCD-A3D6-914FD5F0F0BA}" dt="2021-04-28T13:36:07.394" v="6" actId="478"/>
          <ac:spMkLst>
            <pc:docMk/>
            <pc:sldMk cId="103764372" sldId="1057"/>
            <ac:spMk id="15" creationId="{83980EF3-1572-41B1-9270-B98A8AF852ED}"/>
          </ac:spMkLst>
        </pc:spChg>
      </pc:sldChg>
      <pc:sldMasterChg chg="delSldLayout">
        <pc:chgData name="홍필두" userId="a613eac9-2ee1-4936-8d5c-6f3d69f7b146" providerId="ADAL" clId="{2DFEBA90-853D-4FCD-A3D6-914FD5F0F0BA}" dt="2021-04-28T13:34:31.302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2DFEBA90-853D-4FCD-A3D6-914FD5F0F0BA}" dt="2021-04-28T13:34:31.302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  <pc:docChgLst>
    <pc:chgData name="홍필두" userId="a613eac9-2ee1-4936-8d5c-6f3d69f7b146" providerId="ADAL" clId="{907731D5-69C5-4280-9F1C-689E4BC087F5}"/>
    <pc:docChg chg="custSel modSld">
      <pc:chgData name="홍필두" userId="a613eac9-2ee1-4936-8d5c-6f3d69f7b146" providerId="ADAL" clId="{907731D5-69C5-4280-9F1C-689E4BC087F5}" dt="2021-04-28T22:16:04.393" v="38" actId="478"/>
      <pc:docMkLst>
        <pc:docMk/>
      </pc:docMkLst>
      <pc:sldChg chg="delSp mod">
        <pc:chgData name="홍필두" userId="a613eac9-2ee1-4936-8d5c-6f3d69f7b146" providerId="ADAL" clId="{907731D5-69C5-4280-9F1C-689E4BC087F5}" dt="2021-04-28T22:16:04.393" v="38" actId="478"/>
        <pc:sldMkLst>
          <pc:docMk/>
          <pc:sldMk cId="4102422701" sldId="862"/>
        </pc:sldMkLst>
        <pc:spChg chg="del">
          <ac:chgData name="홍필두" userId="a613eac9-2ee1-4936-8d5c-6f3d69f7b146" providerId="ADAL" clId="{907731D5-69C5-4280-9F1C-689E4BC087F5}" dt="2021-04-28T22:15:59.941" v="36" actId="478"/>
          <ac:spMkLst>
            <pc:docMk/>
            <pc:sldMk cId="4102422701" sldId="862"/>
            <ac:spMk id="25" creationId="{CE5DAEFF-7A47-46F1-8486-8DBE54A56D7D}"/>
          </ac:spMkLst>
        </pc:spChg>
        <pc:spChg chg="del">
          <ac:chgData name="홍필두" userId="a613eac9-2ee1-4936-8d5c-6f3d69f7b146" providerId="ADAL" clId="{907731D5-69C5-4280-9F1C-689E4BC087F5}" dt="2021-04-28T22:16:04.393" v="38" actId="478"/>
          <ac:spMkLst>
            <pc:docMk/>
            <pc:sldMk cId="4102422701" sldId="862"/>
            <ac:spMk id="26" creationId="{AF4BEF1E-4235-4BE6-8BD6-0098917B9552}"/>
          </ac:spMkLst>
        </pc:spChg>
        <pc:spChg chg="del">
          <ac:chgData name="홍필두" userId="a613eac9-2ee1-4936-8d5c-6f3d69f7b146" providerId="ADAL" clId="{907731D5-69C5-4280-9F1C-689E4BC087F5}" dt="2021-04-28T22:16:01.643" v="37" actId="478"/>
          <ac:spMkLst>
            <pc:docMk/>
            <pc:sldMk cId="4102422701" sldId="862"/>
            <ac:spMk id="27" creationId="{AF4BEF1E-4235-4BE6-8BD6-0098917B9552}"/>
          </ac:spMkLst>
        </pc:spChg>
        <pc:spChg chg="del">
          <ac:chgData name="홍필두" userId="a613eac9-2ee1-4936-8d5c-6f3d69f7b146" providerId="ADAL" clId="{907731D5-69C5-4280-9F1C-689E4BC087F5}" dt="2021-04-28T22:15:59.160" v="35" actId="478"/>
          <ac:spMkLst>
            <pc:docMk/>
            <pc:sldMk cId="4102422701" sldId="862"/>
            <ac:spMk id="42" creationId="{00000000-0000-0000-0000-000000000000}"/>
          </ac:spMkLst>
        </pc:spChg>
      </pc:sldChg>
      <pc:sldChg chg="delSp modSp mod">
        <pc:chgData name="홍필두" userId="a613eac9-2ee1-4936-8d5c-6f3d69f7b146" providerId="ADAL" clId="{907731D5-69C5-4280-9F1C-689E4BC087F5}" dt="2021-04-28T22:14:38.795" v="9" actId="20577"/>
        <pc:sldMkLst>
          <pc:docMk/>
          <pc:sldMk cId="2543689571" sldId="1055"/>
        </pc:sldMkLst>
        <pc:spChg chg="mod">
          <ac:chgData name="홍필두" userId="a613eac9-2ee1-4936-8d5c-6f3d69f7b146" providerId="ADAL" clId="{907731D5-69C5-4280-9F1C-689E4BC087F5}" dt="2021-04-28T22:14:38.795" v="9" actId="20577"/>
          <ac:spMkLst>
            <pc:docMk/>
            <pc:sldMk cId="2543689571" sldId="1055"/>
            <ac:spMk id="14" creationId="{B9AA4C7A-B18E-4FD9-BC41-6DC24F661658}"/>
          </ac:spMkLst>
        </pc:spChg>
        <pc:spChg chg="del">
          <ac:chgData name="홍필두" userId="a613eac9-2ee1-4936-8d5c-6f3d69f7b146" providerId="ADAL" clId="{907731D5-69C5-4280-9F1C-689E4BC087F5}" dt="2021-04-28T22:14:34.317" v="1" actId="478"/>
          <ac:spMkLst>
            <pc:docMk/>
            <pc:sldMk cId="2543689571" sldId="1055"/>
            <ac:spMk id="18" creationId="{00000000-0000-0000-0000-000000000000}"/>
          </ac:spMkLst>
        </pc:spChg>
        <pc:spChg chg="del">
          <ac:chgData name="홍필두" userId="a613eac9-2ee1-4936-8d5c-6f3d69f7b146" providerId="ADAL" clId="{907731D5-69C5-4280-9F1C-689E4BC087F5}" dt="2021-04-28T22:14:32.110" v="0" actId="478"/>
          <ac:spMkLst>
            <pc:docMk/>
            <pc:sldMk cId="2543689571" sldId="1055"/>
            <ac:spMk id="19" creationId="{00000000-0000-0000-0000-000000000000}"/>
          </ac:spMkLst>
        </pc:spChg>
      </pc:sldChg>
      <pc:sldChg chg="delSp modSp mod">
        <pc:chgData name="홍필두" userId="a613eac9-2ee1-4936-8d5c-6f3d69f7b146" providerId="ADAL" clId="{907731D5-69C5-4280-9F1C-689E4BC087F5}" dt="2021-04-28T22:15:05.941" v="15" actId="20577"/>
        <pc:sldMkLst>
          <pc:docMk/>
          <pc:sldMk cId="3096298373" sldId="1060"/>
        </pc:sldMkLst>
        <pc:spChg chg="del">
          <ac:chgData name="홍필두" userId="a613eac9-2ee1-4936-8d5c-6f3d69f7b146" providerId="ADAL" clId="{907731D5-69C5-4280-9F1C-689E4BC087F5}" dt="2021-04-28T22:14:59.665" v="11" actId="478"/>
          <ac:spMkLst>
            <pc:docMk/>
            <pc:sldMk cId="3096298373" sldId="1060"/>
            <ac:spMk id="9" creationId="{37A78209-754F-426F-AE4A-565B38F529C4}"/>
          </ac:spMkLst>
        </pc:spChg>
        <pc:spChg chg="del">
          <ac:chgData name="홍필두" userId="a613eac9-2ee1-4936-8d5c-6f3d69f7b146" providerId="ADAL" clId="{907731D5-69C5-4280-9F1C-689E4BC087F5}" dt="2021-04-28T22:14:58.572" v="10" actId="478"/>
          <ac:spMkLst>
            <pc:docMk/>
            <pc:sldMk cId="3096298373" sldId="1060"/>
            <ac:spMk id="12" creationId="{00000000-0000-0000-0000-000000000000}"/>
          </ac:spMkLst>
        </pc:spChg>
        <pc:spChg chg="del mod">
          <ac:chgData name="홍필두" userId="a613eac9-2ee1-4936-8d5c-6f3d69f7b146" providerId="ADAL" clId="{907731D5-69C5-4280-9F1C-689E4BC087F5}" dt="2021-04-28T22:15:02.875" v="13" actId="478"/>
          <ac:spMkLst>
            <pc:docMk/>
            <pc:sldMk cId="3096298373" sldId="1060"/>
            <ac:spMk id="13" creationId="{37A78209-754F-426F-AE4A-565B38F529C4}"/>
          </ac:spMkLst>
        </pc:spChg>
        <pc:spChg chg="mod">
          <ac:chgData name="홍필두" userId="a613eac9-2ee1-4936-8d5c-6f3d69f7b146" providerId="ADAL" clId="{907731D5-69C5-4280-9F1C-689E4BC087F5}" dt="2021-04-28T22:15:05.941" v="15" actId="20577"/>
          <ac:spMkLst>
            <pc:docMk/>
            <pc:sldMk cId="3096298373" sldId="1060"/>
            <ac:spMk id="39" creationId="{7B0B2194-1B9D-4BF7-B20C-731428BC5F73}"/>
          </ac:spMkLst>
        </pc:spChg>
        <pc:spChg chg="mod">
          <ac:chgData name="홍필두" userId="a613eac9-2ee1-4936-8d5c-6f3d69f7b146" providerId="ADAL" clId="{907731D5-69C5-4280-9F1C-689E4BC087F5}" dt="2021-04-28T22:15:04.519" v="14" actId="20577"/>
          <ac:spMkLst>
            <pc:docMk/>
            <pc:sldMk cId="3096298373" sldId="1060"/>
            <ac:spMk id="42" creationId="{3E8EFEF5-49F8-408A-8774-F6ADF8E3555B}"/>
          </ac:spMkLst>
        </pc:spChg>
      </pc:sldChg>
      <pc:sldChg chg="delSp modSp mod">
        <pc:chgData name="홍필두" userId="a613eac9-2ee1-4936-8d5c-6f3d69f7b146" providerId="ADAL" clId="{907731D5-69C5-4280-9F1C-689E4BC087F5}" dt="2021-04-28T22:15:39.777" v="34"/>
        <pc:sldMkLst>
          <pc:docMk/>
          <pc:sldMk cId="2270669478" sldId="1064"/>
        </pc:sldMkLst>
        <pc:spChg chg="del">
          <ac:chgData name="홍필두" userId="a613eac9-2ee1-4936-8d5c-6f3d69f7b146" providerId="ADAL" clId="{907731D5-69C5-4280-9F1C-689E4BC087F5}" dt="2021-04-28T22:15:32.148" v="20" actId="478"/>
          <ac:spMkLst>
            <pc:docMk/>
            <pc:sldMk cId="2270669478" sldId="1064"/>
            <ac:spMk id="2" creationId="{75A6781C-FEE7-4A53-B755-1442D8329CE0}"/>
          </ac:spMkLst>
        </pc:spChg>
        <pc:spChg chg="del">
          <ac:chgData name="홍필두" userId="a613eac9-2ee1-4936-8d5c-6f3d69f7b146" providerId="ADAL" clId="{907731D5-69C5-4280-9F1C-689E4BC087F5}" dt="2021-04-28T22:15:17.280" v="16" actId="478"/>
          <ac:spMkLst>
            <pc:docMk/>
            <pc:sldMk cId="2270669478" sldId="1064"/>
            <ac:spMk id="19" creationId="{CE5DAEFF-7A47-46F1-8486-8DBE54A56D7D}"/>
          </ac:spMkLst>
        </pc:spChg>
        <pc:spChg chg="del">
          <ac:chgData name="홍필두" userId="a613eac9-2ee1-4936-8d5c-6f3d69f7b146" providerId="ADAL" clId="{907731D5-69C5-4280-9F1C-689E4BC087F5}" dt="2021-04-28T22:15:33.038" v="21" actId="478"/>
          <ac:spMkLst>
            <pc:docMk/>
            <pc:sldMk cId="2270669478" sldId="1064"/>
            <ac:spMk id="21" creationId="{AF4BEF1E-4235-4BE6-8BD6-0098917B9552}"/>
          </ac:spMkLst>
        </pc:spChg>
        <pc:spChg chg="del">
          <ac:chgData name="홍필두" userId="a613eac9-2ee1-4936-8d5c-6f3d69f7b146" providerId="ADAL" clId="{907731D5-69C5-4280-9F1C-689E4BC087F5}" dt="2021-04-28T22:15:24.414" v="17" actId="478"/>
          <ac:spMkLst>
            <pc:docMk/>
            <pc:sldMk cId="2270669478" sldId="1064"/>
            <ac:spMk id="22" creationId="{1CFE4AA4-4D9B-4F2B-9009-FF9F05EA8744}"/>
          </ac:spMkLst>
        </pc:spChg>
        <pc:spChg chg="del mod">
          <ac:chgData name="홍필두" userId="a613eac9-2ee1-4936-8d5c-6f3d69f7b146" providerId="ADAL" clId="{907731D5-69C5-4280-9F1C-689E4BC087F5}" dt="2021-04-28T22:15:30.433" v="19" actId="478"/>
          <ac:spMkLst>
            <pc:docMk/>
            <pc:sldMk cId="2270669478" sldId="1064"/>
            <ac:spMk id="23" creationId="{00000000-0000-0000-0000-000000000000}"/>
          </ac:spMkLst>
        </pc:spChg>
        <pc:spChg chg="mod">
          <ac:chgData name="홍필두" userId="a613eac9-2ee1-4936-8d5c-6f3d69f7b146" providerId="ADAL" clId="{907731D5-69C5-4280-9F1C-689E4BC087F5}" dt="2021-04-28T22:15:39.777" v="34"/>
          <ac:spMkLst>
            <pc:docMk/>
            <pc:sldMk cId="2270669478" sldId="1064"/>
            <ac:spMk id="57" creationId="{274097F7-0A71-4A1C-9605-678740C24DB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20.jpeg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eg"/><Relationship Id="rId4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jpeg"/><Relationship Id="rId4" Type="http://schemas.openxmlformats.org/officeDocument/2006/relationships/image" Target="../media/image1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jpeg"/><Relationship Id="rId4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19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jpeg"/><Relationship Id="rId4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jpeg"/><Relationship Id="rId4" Type="http://schemas.openxmlformats.org/officeDocument/2006/relationships/image" Target="../media/image1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jpeg"/><Relationship Id="rId4" Type="http://schemas.openxmlformats.org/officeDocument/2006/relationships/image" Target="../media/image1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함수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kern="0" dirty="0">
                  <a:solidFill>
                    <a:prstClr val="white"/>
                  </a:solidFill>
                  <a:latin typeface="+mn-ea"/>
                  <a:ea typeface="+mn-ea"/>
                </a:rPr>
                <a:t>07</a:t>
              </a:r>
              <a:endPara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84" y="4218501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B22B7D-AF2E-42F8-A99E-989A143746AF}"/>
              </a:ext>
            </a:extLst>
          </p:cNvPr>
          <p:cNvGrpSpPr/>
          <p:nvPr/>
        </p:nvGrpSpPr>
        <p:grpSpPr>
          <a:xfrm>
            <a:off x="725069" y="735013"/>
            <a:ext cx="4143710" cy="2557093"/>
            <a:chOff x="702526" y="2051169"/>
            <a:chExt cx="5890479" cy="438016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C5302B-7280-4D48-B8E7-4374AB3CB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E859FC-CD89-4312-87D6-466249E13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71565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79639F-5DEB-4B48-A5D1-EA0A63279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51059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E6EEE1-A38E-4D14-BCAC-C3DD3ECE95BB}"/>
              </a:ext>
            </a:extLst>
          </p:cNvPr>
          <p:cNvSpPr/>
          <p:nvPr/>
        </p:nvSpPr>
        <p:spPr bwMode="auto">
          <a:xfrm>
            <a:off x="725068" y="881236"/>
            <a:ext cx="3863976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starprint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(n):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range(n):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print("*",end="")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print("\n")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");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starprint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(10)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");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starprint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(3)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");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starprint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(5)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8849F6B-1D2A-4A8E-9B3E-9892B00CF0FB}"/>
              </a:ext>
            </a:extLst>
          </p:cNvPr>
          <p:cNvGrpSpPr/>
          <p:nvPr/>
        </p:nvGrpSpPr>
        <p:grpSpPr>
          <a:xfrm>
            <a:off x="5136648" y="1563688"/>
            <a:ext cx="2483352" cy="3246437"/>
            <a:chOff x="702526" y="2051169"/>
            <a:chExt cx="5890479" cy="556097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84A93CC-5174-4BA5-B67D-7FF4DD550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DA6A406-4223-4694-A90D-743E64E72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01067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E7CE60-5D76-435C-A2E9-6BF094A02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431870"/>
              <a:ext cx="5890479" cy="180276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5078C2-F8B2-42F3-80D4-0207D289F58C}"/>
              </a:ext>
            </a:extLst>
          </p:cNvPr>
          <p:cNvSpPr/>
          <p:nvPr/>
        </p:nvSpPr>
        <p:spPr bwMode="auto">
          <a:xfrm>
            <a:off x="5136647" y="1709911"/>
            <a:ext cx="3863976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RESTART:…==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**********</a:t>
            </a:r>
          </a:p>
          <a:p>
            <a:pPr algn="l" latinLnBrk="0"/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***</a:t>
            </a:r>
          </a:p>
          <a:p>
            <a:pPr algn="l" latinLnBrk="0"/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*****</a:t>
            </a:r>
          </a:p>
          <a:p>
            <a:pPr algn="l" latinLnBrk="0"/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14" name="위로 굽은 화살표 22">
            <a:extLst>
              <a:ext uri="{FF2B5EF4-FFF2-40B4-BE49-F238E27FC236}">
                <a16:creationId xmlns:a16="http://schemas.microsoft.com/office/drawing/2014/main" id="{8493EFEE-4FE2-4E1B-A85E-05755C405CB8}"/>
              </a:ext>
            </a:extLst>
          </p:cNvPr>
          <p:cNvSpPr/>
          <p:nvPr/>
        </p:nvSpPr>
        <p:spPr bwMode="auto">
          <a:xfrm rot="5400000">
            <a:off x="4554394" y="3309712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776330-6FC3-4106-8148-CA5D7580E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" y="3345613"/>
            <a:ext cx="3689095" cy="143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 예제에서 함수의 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값에 대응되는 값을 함수로 전달해 줌으로서 원하는 목적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별을 개수에 맞게 출력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수행할 수 있음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인수라고 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617B80-09C6-4FBF-A68E-873385ABCD01}"/>
              </a:ext>
            </a:extLst>
          </p:cNvPr>
          <p:cNvSpPr/>
          <p:nvPr/>
        </p:nvSpPr>
        <p:spPr>
          <a:xfrm>
            <a:off x="2342443" y="959097"/>
            <a:ext cx="152105" cy="2128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BEBD9C-3823-422A-9A6E-FD8C03A31012}"/>
              </a:ext>
            </a:extLst>
          </p:cNvPr>
          <p:cNvSpPr/>
          <p:nvPr/>
        </p:nvSpPr>
        <p:spPr>
          <a:xfrm>
            <a:off x="4194008" y="2417909"/>
            <a:ext cx="209550" cy="2128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EDB60E-A72C-481B-AA48-A4F885A224FE}"/>
              </a:ext>
            </a:extLst>
          </p:cNvPr>
          <p:cNvSpPr/>
          <p:nvPr/>
        </p:nvSpPr>
        <p:spPr>
          <a:xfrm>
            <a:off x="4041904" y="2661416"/>
            <a:ext cx="152105" cy="2128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F60FC3-81AD-4606-A170-E3AB4E9B3FB3}"/>
              </a:ext>
            </a:extLst>
          </p:cNvPr>
          <p:cNvSpPr/>
          <p:nvPr/>
        </p:nvSpPr>
        <p:spPr>
          <a:xfrm>
            <a:off x="4041904" y="2906931"/>
            <a:ext cx="152105" cy="2128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0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B22B7D-AF2E-42F8-A99E-989A143746AF}"/>
              </a:ext>
            </a:extLst>
          </p:cNvPr>
          <p:cNvGrpSpPr/>
          <p:nvPr/>
        </p:nvGrpSpPr>
        <p:grpSpPr>
          <a:xfrm>
            <a:off x="725069" y="735013"/>
            <a:ext cx="4769352" cy="2850371"/>
            <a:chOff x="702526" y="2051169"/>
            <a:chExt cx="5890479" cy="48825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C5302B-7280-4D48-B8E7-4374AB3CB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E859FC-CD89-4312-87D6-466249E13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21802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79639F-5DEB-4B48-A5D1-EA0A63279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753429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E6EEE1-A38E-4D14-BCAC-C3DD3ECE95BB}"/>
              </a:ext>
            </a:extLst>
          </p:cNvPr>
          <p:cNvSpPr/>
          <p:nvPr/>
        </p:nvSpPr>
        <p:spPr bwMode="auto">
          <a:xfrm>
            <a:off x="725068" y="881236"/>
            <a:ext cx="4897690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(n):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sum=0;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range(1,n+1,1):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sum+=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return sum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print("1~10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:",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(10))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print("1~1000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:",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(1000))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print("1~10000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:",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(10000))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8849F6B-1D2A-4A8E-9B3E-9892B00CF0FB}"/>
              </a:ext>
            </a:extLst>
          </p:cNvPr>
          <p:cNvGrpSpPr/>
          <p:nvPr/>
        </p:nvGrpSpPr>
        <p:grpSpPr>
          <a:xfrm>
            <a:off x="5701488" y="3020651"/>
            <a:ext cx="3169152" cy="1814143"/>
            <a:chOff x="702526" y="2051169"/>
            <a:chExt cx="5890479" cy="310753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84A93CC-5174-4BA5-B67D-7FF4DD550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DA6A406-4223-4694-A90D-743E64E72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47645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E7CE60-5D76-435C-A2E9-6BF094A02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978425"/>
              <a:ext cx="5890479" cy="180276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5078C2-F8B2-42F3-80D4-0207D289F58C}"/>
              </a:ext>
            </a:extLst>
          </p:cNvPr>
          <p:cNvSpPr/>
          <p:nvPr/>
        </p:nvSpPr>
        <p:spPr bwMode="auto">
          <a:xfrm>
            <a:off x="5701487" y="3166874"/>
            <a:ext cx="3863976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1~10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 55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1~1000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 500500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1~10000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 50005000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14" name="위로 굽은 화살표 22">
            <a:extLst>
              <a:ext uri="{FF2B5EF4-FFF2-40B4-BE49-F238E27FC236}">
                <a16:creationId xmlns:a16="http://schemas.microsoft.com/office/drawing/2014/main" id="{8493EFEE-4FE2-4E1B-A85E-05755C405CB8}"/>
              </a:ext>
            </a:extLst>
          </p:cNvPr>
          <p:cNvSpPr/>
          <p:nvPr/>
        </p:nvSpPr>
        <p:spPr bwMode="auto">
          <a:xfrm rot="5400000">
            <a:off x="5130908" y="3599417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6047AA-38F8-46EF-AE88-E89471E32F12}"/>
              </a:ext>
            </a:extLst>
          </p:cNvPr>
          <p:cNvSpPr/>
          <p:nvPr/>
        </p:nvSpPr>
        <p:spPr>
          <a:xfrm>
            <a:off x="4238743" y="1388650"/>
            <a:ext cx="476935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0" indent="-174625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1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부터 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n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까지의 합을 계산하는 함수를 정의하고 사용해 봄</a:t>
            </a:r>
            <a:endParaRPr kumimoji="0" lang="en-US" altLang="ko-KR" sz="1500" b="1" kern="0" dirty="0">
              <a:solidFill>
                <a:srgbClr val="CC6600"/>
              </a:solidFill>
              <a:effectLst>
                <a:glow rad="127000">
                  <a:schemeClr val="bg1"/>
                </a:glow>
              </a:effectLst>
              <a:latin typeface="나눔바른고딕"/>
              <a:ea typeface="나눔바른고딕"/>
            </a:endParaRPr>
          </a:p>
          <a:p>
            <a:pPr marL="265113" lvl="0" indent="-174625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range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를 사용할 때 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(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초기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,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최종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,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증가치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)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인수의 주의</a:t>
            </a:r>
            <a:endParaRPr kumimoji="0" lang="en-US" altLang="ko-KR" sz="1500" b="1" kern="0" dirty="0">
              <a:solidFill>
                <a:srgbClr val="CC6600"/>
              </a:solidFill>
              <a:effectLst>
                <a:glow rad="127000">
                  <a:schemeClr val="bg1"/>
                </a:glow>
              </a:effectLst>
              <a:latin typeface="나눔바른고딕"/>
              <a:ea typeface="나눔바른고딕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B5DB06-15B9-426F-9997-6A1260B0639C}"/>
              </a:ext>
            </a:extLst>
          </p:cNvPr>
          <p:cNvCxnSpPr/>
          <p:nvPr/>
        </p:nvCxnSpPr>
        <p:spPr bwMode="auto">
          <a:xfrm>
            <a:off x="3957839" y="1564387"/>
            <a:ext cx="363894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964242-162C-4847-AB60-1C86C17A4F23}"/>
              </a:ext>
            </a:extLst>
          </p:cNvPr>
          <p:cNvSpPr/>
          <p:nvPr/>
        </p:nvSpPr>
        <p:spPr>
          <a:xfrm>
            <a:off x="2763839" y="1999918"/>
            <a:ext cx="41743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00000"/>
              <a:defRPr/>
            </a:pP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이때 계산결과를 다시 원 프로그램에게 반환하여야 하는 경우가 생김 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: 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이때  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[return 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값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]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의 형태로 반환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AEAF995-9C69-42FC-9D3C-3FE7CF3AFA2A}"/>
              </a:ext>
            </a:extLst>
          </p:cNvPr>
          <p:cNvCxnSpPr>
            <a:cxnSpLocks/>
          </p:cNvCxnSpPr>
          <p:nvPr/>
        </p:nvCxnSpPr>
        <p:spPr bwMode="auto">
          <a:xfrm>
            <a:off x="2399945" y="2021510"/>
            <a:ext cx="439508" cy="120111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E2651E-E5FB-485E-B3FD-72AC57EC9593}"/>
              </a:ext>
            </a:extLst>
          </p:cNvPr>
          <p:cNvSpPr/>
          <p:nvPr/>
        </p:nvSpPr>
        <p:spPr>
          <a:xfrm>
            <a:off x="2231725" y="1439906"/>
            <a:ext cx="1589755" cy="2128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2DD7F2-4CB0-4C49-9ADD-B77E4C77FF56}"/>
              </a:ext>
            </a:extLst>
          </p:cNvPr>
          <p:cNvSpPr/>
          <p:nvPr/>
        </p:nvSpPr>
        <p:spPr>
          <a:xfrm>
            <a:off x="1204770" y="1921187"/>
            <a:ext cx="784451" cy="2128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8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B22B7D-AF2E-42F8-A99E-989A143746AF}"/>
              </a:ext>
            </a:extLst>
          </p:cNvPr>
          <p:cNvGrpSpPr/>
          <p:nvPr/>
        </p:nvGrpSpPr>
        <p:grpSpPr>
          <a:xfrm>
            <a:off x="725069" y="735013"/>
            <a:ext cx="5342356" cy="2656728"/>
            <a:chOff x="702526" y="2051169"/>
            <a:chExt cx="5890479" cy="45508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C5302B-7280-4D48-B8E7-4374AB3CB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E859FC-CD89-4312-87D6-466249E13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91517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79639F-5DEB-4B48-A5D1-EA0A63279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421729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E6EEE1-A38E-4D14-BCAC-C3DD3ECE95BB}"/>
              </a:ext>
            </a:extLst>
          </p:cNvPr>
          <p:cNvSpPr/>
          <p:nvPr/>
        </p:nvSpPr>
        <p:spPr bwMode="auto">
          <a:xfrm>
            <a:off x="725067" y="881236"/>
            <a:ext cx="5651669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x,y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sum=0;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range(x,y+1,1):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sum+=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return sum</a:t>
            </a:r>
          </a:p>
          <a:p>
            <a:pPr algn="l" latinLnBrk="0"/>
            <a:endParaRPr lang="en-US" altLang="ko-KR" sz="15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15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print("1~10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:",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(1,10))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print("100~1000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:",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(100,1000))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print("5000~10000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:",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(5000,10000))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8849F6B-1D2A-4A8E-9B3E-9892B00CF0FB}"/>
              </a:ext>
            </a:extLst>
          </p:cNvPr>
          <p:cNvGrpSpPr/>
          <p:nvPr/>
        </p:nvGrpSpPr>
        <p:grpSpPr>
          <a:xfrm>
            <a:off x="6173369" y="3047575"/>
            <a:ext cx="2818231" cy="1623643"/>
            <a:chOff x="702526" y="2051169"/>
            <a:chExt cx="5890479" cy="278121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84A93CC-5174-4BA5-B67D-7FF4DD550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DA6A406-4223-4694-A90D-743E64E72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212652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E7CE60-5D76-435C-A2E9-6BF094A02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652111"/>
              <a:ext cx="5890479" cy="180276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5078C2-F8B2-42F3-80D4-0207D289F58C}"/>
              </a:ext>
            </a:extLst>
          </p:cNvPr>
          <p:cNvSpPr/>
          <p:nvPr/>
        </p:nvSpPr>
        <p:spPr bwMode="auto">
          <a:xfrm>
            <a:off x="6173368" y="3193798"/>
            <a:ext cx="3863976" cy="137791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1~10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55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1~1000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500500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1~10000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50005000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14" name="위로 굽은 화살표 22">
            <a:extLst>
              <a:ext uri="{FF2B5EF4-FFF2-40B4-BE49-F238E27FC236}">
                <a16:creationId xmlns:a16="http://schemas.microsoft.com/office/drawing/2014/main" id="{8493EFEE-4FE2-4E1B-A85E-05755C405CB8}"/>
              </a:ext>
            </a:extLst>
          </p:cNvPr>
          <p:cNvSpPr/>
          <p:nvPr/>
        </p:nvSpPr>
        <p:spPr bwMode="auto">
          <a:xfrm rot="5400000">
            <a:off x="5602787" y="3409347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9CF239-D701-476E-B335-8A3EBCE43638}"/>
              </a:ext>
            </a:extLst>
          </p:cNvPr>
          <p:cNvSpPr/>
          <p:nvPr/>
        </p:nvSpPr>
        <p:spPr>
          <a:xfrm>
            <a:off x="4238744" y="1388650"/>
            <a:ext cx="418018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0" indent="-174625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앞 예제를 조금 변형해 봄 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: </a:t>
            </a:r>
            <a:b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</a:b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x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부터 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y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까지의 합을 구하는 예제를 수행</a:t>
            </a:r>
          </a:p>
          <a:p>
            <a:pPr marL="265113" lvl="0" indent="-174625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인수는 한 개 뿐만 아니라 여러 개의 변수를 나열하여 함수에 전달이 가능함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4DA64AD-DE24-4245-A112-D24F97EB74EA}"/>
              </a:ext>
            </a:extLst>
          </p:cNvPr>
          <p:cNvCxnSpPr/>
          <p:nvPr/>
        </p:nvCxnSpPr>
        <p:spPr bwMode="auto">
          <a:xfrm>
            <a:off x="3957839" y="1564387"/>
            <a:ext cx="363894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44EF92-41B5-486E-BE60-1650290F8D2B}"/>
              </a:ext>
            </a:extLst>
          </p:cNvPr>
          <p:cNvSpPr/>
          <p:nvPr/>
        </p:nvSpPr>
        <p:spPr>
          <a:xfrm>
            <a:off x="2231725" y="1439906"/>
            <a:ext cx="1589755" cy="2128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61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return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값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9572" y="735013"/>
            <a:ext cx="5868553" cy="732092"/>
            <a:chOff x="719572" y="735013"/>
            <a:chExt cx="5868553" cy="73209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67FDF8A-2C8D-4490-B6D0-E4DE0DD8525B}"/>
                </a:ext>
              </a:extLst>
            </p:cNvPr>
            <p:cNvSpPr/>
            <p:nvPr/>
          </p:nvSpPr>
          <p:spPr bwMode="auto">
            <a:xfrm>
              <a:off x="1255311" y="735013"/>
              <a:ext cx="5332814" cy="73209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return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값을 배정하면 함수의 최종결과를 가진 변수와 같이 취급됨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54E749B-442F-4D98-B625-8193779B0B8E}"/>
                </a:ext>
              </a:extLst>
            </p:cNvPr>
            <p:cNvGrpSpPr/>
            <p:nvPr/>
          </p:nvGrpSpPr>
          <p:grpSpPr>
            <a:xfrm>
              <a:off x="719572" y="735013"/>
              <a:ext cx="507705" cy="732091"/>
              <a:chOff x="593089" y="2787774"/>
              <a:chExt cx="507705" cy="732091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914F838-CED5-4AA3-8E80-83719B3B16E8}"/>
                  </a:ext>
                </a:extLst>
              </p:cNvPr>
              <p:cNvSpPr/>
              <p:nvPr/>
            </p:nvSpPr>
            <p:spPr bwMode="auto">
              <a:xfrm>
                <a:off x="593089" y="2787774"/>
                <a:ext cx="507705" cy="732091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252710D8-F1FE-4B32-BDE0-85A142F76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44" y="3042252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551D03-80A1-432A-9EB1-3106C4F3FF14}"/>
              </a:ext>
            </a:extLst>
          </p:cNvPr>
          <p:cNvSpPr/>
          <p:nvPr/>
        </p:nvSpPr>
        <p:spPr bwMode="auto">
          <a:xfrm>
            <a:off x="1255311" y="1643881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없다면 함수 내 블록을 실행하는 것으로 끝남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2AF52C-A307-471E-AF7B-23DBAAF4C2C8}"/>
              </a:ext>
            </a:extLst>
          </p:cNvPr>
          <p:cNvGrpSpPr/>
          <p:nvPr/>
        </p:nvGrpSpPr>
        <p:grpSpPr>
          <a:xfrm>
            <a:off x="719572" y="1643881"/>
            <a:ext cx="507705" cy="732091"/>
            <a:chOff x="593089" y="2787774"/>
            <a:chExt cx="507705" cy="73209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57F163-0355-41F3-B9BF-E52C2E65B6FA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D1BBC43-CA59-44D7-AB69-B5522441F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57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위로 굽은 화살표 22">
            <a:extLst>
              <a:ext uri="{FF2B5EF4-FFF2-40B4-BE49-F238E27FC236}">
                <a16:creationId xmlns:a16="http://schemas.microsoft.com/office/drawing/2014/main" id="{86858EE6-4FC7-4085-9313-EF127EB54444}"/>
              </a:ext>
            </a:extLst>
          </p:cNvPr>
          <p:cNvSpPr/>
          <p:nvPr/>
        </p:nvSpPr>
        <p:spPr bwMode="auto">
          <a:xfrm rot="5400000">
            <a:off x="3447209" y="3192204"/>
            <a:ext cx="555301" cy="24398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/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return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값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002BAE-2965-4965-869D-0B3A7978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25068" y="735013"/>
            <a:ext cx="5864645" cy="2826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99CBE4-5D2C-443D-857C-74F9FEB41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25068" y="1017705"/>
            <a:ext cx="5864645" cy="22162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8046F2-EEB6-4109-9FE5-EF09748D14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25068" y="3198026"/>
            <a:ext cx="5864645" cy="1052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3F9704-437D-4C80-AE95-A2FFA767C613}"/>
              </a:ext>
            </a:extLst>
          </p:cNvPr>
          <p:cNvSpPr/>
          <p:nvPr/>
        </p:nvSpPr>
        <p:spPr bwMode="auto">
          <a:xfrm>
            <a:off x="725068" y="881236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x,y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sum=0;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range(x,y+1,1):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sum+=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return sum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print("1~10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합에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를 더함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:",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(1,10)+5)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intsum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(100,1000)*33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print("100~1000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합에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33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을 곱함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:",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1EC708-39CD-4897-926A-B530B0F52D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25069" y="3588009"/>
            <a:ext cx="5864644" cy="2826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27F168A-BE60-4FBF-9A65-FC8296FC87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25069" y="3870701"/>
            <a:ext cx="5864644" cy="1140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6E3275-23A5-4109-A8CA-110B9DB125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25069" y="4958217"/>
            <a:ext cx="5864644" cy="10524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4607DC-EACA-44B1-8979-2926CA860811}"/>
              </a:ext>
            </a:extLst>
          </p:cNvPr>
          <p:cNvSpPr/>
          <p:nvPr/>
        </p:nvSpPr>
        <p:spPr bwMode="auto">
          <a:xfrm>
            <a:off x="725068" y="3734232"/>
            <a:ext cx="4547413" cy="122398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RESTART:.. ==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1~10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합에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를 더함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 60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100~1000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까지의 합에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33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을 곱함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 16353150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585E2B-4672-4614-BA39-6BD6FCC81912}"/>
              </a:ext>
            </a:extLst>
          </p:cNvPr>
          <p:cNvSpPr/>
          <p:nvPr/>
        </p:nvSpPr>
        <p:spPr>
          <a:xfrm>
            <a:off x="1996908" y="1937683"/>
            <a:ext cx="447842" cy="2128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61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return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값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A16EFF-47E2-4AE3-AF37-40679C005569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AD64A7-E644-4A1A-A7D2-DB2146612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return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값이 없는 예제</a:t>
              </a:r>
            </a:p>
          </p:txBody>
        </p:sp>
        <p:pic>
          <p:nvPicPr>
            <p:cNvPr id="30" name="Picture 89" descr="ti122d8507 [부동산]">
              <a:extLst>
                <a:ext uri="{FF2B5EF4-FFF2-40B4-BE49-F238E27FC236}">
                  <a16:creationId xmlns:a16="http://schemas.microsoft.com/office/drawing/2014/main" id="{2F647CDD-EC42-4CF6-BF62-26CCE0E76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719572" y="1975200"/>
            <a:ext cx="8583993" cy="3060149"/>
            <a:chOff x="725067" y="1612240"/>
            <a:chExt cx="8583993" cy="306014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4B3C750-7805-40BF-986D-B270BFB49218}"/>
                </a:ext>
              </a:extLst>
            </p:cNvPr>
            <p:cNvGrpSpPr/>
            <p:nvPr/>
          </p:nvGrpSpPr>
          <p:grpSpPr>
            <a:xfrm>
              <a:off x="725069" y="1612240"/>
              <a:ext cx="4639950" cy="2253307"/>
              <a:chOff x="702526" y="2051169"/>
              <a:chExt cx="5890479" cy="3859797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E0155274-DD59-4BD0-B151-5DA4A1EBCF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388B786-13F8-4A5A-95D8-597FD24ED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4"/>
                <a:ext cx="5890479" cy="319528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EFCB82C-4F7A-4371-8011-37BFF7B9BE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5730690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E9FB6E-B720-4D04-81B9-11181BAF70DB}"/>
                </a:ext>
              </a:extLst>
            </p:cNvPr>
            <p:cNvSpPr/>
            <p:nvPr/>
          </p:nvSpPr>
          <p:spPr bwMode="auto">
            <a:xfrm>
              <a:off x="725067" y="1758463"/>
              <a:ext cx="5651669" cy="291392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def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intsum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x,y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):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sum=0;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for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in range(x,y+1,1):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    sum+=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print("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함수내부에서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sum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값을 출력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:",sum)</a:t>
              </a:r>
            </a:p>
            <a:p>
              <a:pPr algn="l" latinLnBrk="0"/>
              <a:endPara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intsum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(100,1000)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print("100~1000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까지의 합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:",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print("100~1000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까지의 합에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33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을 곱함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:",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))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4DF06CF-A886-4286-9EC1-469A23DDFE6E}"/>
                </a:ext>
              </a:extLst>
            </p:cNvPr>
            <p:cNvGrpSpPr/>
            <p:nvPr/>
          </p:nvGrpSpPr>
          <p:grpSpPr>
            <a:xfrm>
              <a:off x="5445085" y="3048746"/>
              <a:ext cx="3601811" cy="1623643"/>
              <a:chOff x="702526" y="2051169"/>
              <a:chExt cx="5890479" cy="2781218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E7BE7EA-29A9-4192-9288-79FCC1324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ECA0256-8712-4241-B997-CC0178B874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6"/>
                <a:ext cx="5890479" cy="2126529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0736656-6757-4AB8-96C9-284955017A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4652111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6AAFC1-12D3-41D8-AAA6-9EBC68CD18FE}"/>
                </a:ext>
              </a:extLst>
            </p:cNvPr>
            <p:cNvSpPr/>
            <p:nvPr/>
          </p:nvSpPr>
          <p:spPr bwMode="auto">
            <a:xfrm>
              <a:off x="5445084" y="3194969"/>
              <a:ext cx="3863976" cy="137791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…==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함수내부에서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sum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값을 출력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: 495550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100~1000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까지의 합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: None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100~1000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까지의 합에 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33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을 곱함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: None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  <p:sp>
          <p:nvSpPr>
            <p:cNvPr id="41" name="위로 굽은 화살표 22">
              <a:extLst>
                <a:ext uri="{FF2B5EF4-FFF2-40B4-BE49-F238E27FC236}">
                  <a16:creationId xmlns:a16="http://schemas.microsoft.com/office/drawing/2014/main" id="{F56CF6BA-6D20-4B98-8E31-D84C10FAFD46}"/>
                </a:ext>
              </a:extLst>
            </p:cNvPr>
            <p:cNvSpPr/>
            <p:nvPr/>
          </p:nvSpPr>
          <p:spPr bwMode="auto">
            <a:xfrm rot="5400000">
              <a:off x="4872644" y="3891765"/>
              <a:ext cx="588186" cy="552974"/>
            </a:xfrm>
            <a:prstGeom prst="bentUpArrow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headEnd type="none" w="sm" len="sm"/>
              <a:tailEnd type="none" w="lg" len="lg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19572" y="1166813"/>
            <a:ext cx="5868553" cy="732092"/>
            <a:chOff x="719572" y="735013"/>
            <a:chExt cx="5905066" cy="73209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7FDF8A-2C8D-4490-B6D0-E4DE0DD8525B}"/>
                </a:ext>
              </a:extLst>
            </p:cNvPr>
            <p:cNvSpPr/>
            <p:nvPr/>
          </p:nvSpPr>
          <p:spPr bwMode="auto">
            <a:xfrm>
              <a:off x="1255311" y="735013"/>
              <a:ext cx="5369327" cy="732092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리턴 값이 없는 함수를 어떤 변수로 값을 받으면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단순히 값이 없는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None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이라는 값이 들어감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54E749B-442F-4D98-B625-8193779B0B8E}"/>
                </a:ext>
              </a:extLst>
            </p:cNvPr>
            <p:cNvGrpSpPr/>
            <p:nvPr/>
          </p:nvGrpSpPr>
          <p:grpSpPr>
            <a:xfrm>
              <a:off x="719572" y="735013"/>
              <a:ext cx="507705" cy="732091"/>
              <a:chOff x="593089" y="2787774"/>
              <a:chExt cx="507705" cy="732091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914F838-CED5-4AA3-8E80-83719B3B16E8}"/>
                  </a:ext>
                </a:extLst>
              </p:cNvPr>
              <p:cNvSpPr/>
              <p:nvPr/>
            </p:nvSpPr>
            <p:spPr bwMode="auto">
              <a:xfrm>
                <a:off x="593089" y="2787774"/>
                <a:ext cx="507705" cy="732091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52710D8-F1FE-4B32-BDE0-85A142F76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44" y="3042252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7728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pass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A6237-7807-4911-A967-D92AD983061B}"/>
              </a:ext>
            </a:extLst>
          </p:cNvPr>
          <p:cNvSpPr/>
          <p:nvPr/>
        </p:nvSpPr>
        <p:spPr bwMode="auto">
          <a:xfrm>
            <a:off x="1255311" y="1381498"/>
            <a:ext cx="5332814" cy="1014460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프로그램을 코딩할 때 우선 함수만 정의해 놓고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 후 추후 내용을 채우면서 개발해 나갈 때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용이함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5B960F-CB9C-4CE5-AE67-AA7E95F778F1}"/>
              </a:ext>
            </a:extLst>
          </p:cNvPr>
          <p:cNvGrpSpPr/>
          <p:nvPr/>
        </p:nvGrpSpPr>
        <p:grpSpPr>
          <a:xfrm>
            <a:off x="719572" y="1381498"/>
            <a:ext cx="507705" cy="1014460"/>
            <a:chOff x="593089" y="2787774"/>
            <a:chExt cx="507705" cy="10144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0BCD25-C6E0-4021-A7B3-6194DD0469C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1014460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F1D323E-3224-42E2-8CE5-B50A9EA26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183437"/>
              <a:ext cx="258835" cy="22313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C02A99-75D0-4B57-A8ED-DC4F3C3F4EF5}"/>
              </a:ext>
            </a:extLst>
          </p:cNvPr>
          <p:cNvSpPr/>
          <p:nvPr/>
        </p:nvSpPr>
        <p:spPr bwMode="auto">
          <a:xfrm>
            <a:off x="1255311" y="735013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아무런 처리가 없는 명령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68324D-18E4-4CEF-968B-BBBA7C9C4872}"/>
              </a:ext>
            </a:extLst>
          </p:cNvPr>
          <p:cNvGrpSpPr/>
          <p:nvPr/>
        </p:nvGrpSpPr>
        <p:grpSpPr>
          <a:xfrm>
            <a:off x="719572" y="735014"/>
            <a:ext cx="507705" cy="497174"/>
            <a:chOff x="820492" y="3806335"/>
            <a:chExt cx="507705" cy="49717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24D44B-F34A-4FEA-AF1C-8DA44DAC4328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184AA6B-9615-42DD-AEE6-EE932D8D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43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pass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7E9F45-99B2-48B1-A862-9F70CD8CD83C}"/>
              </a:ext>
            </a:extLst>
          </p:cNvPr>
          <p:cNvSpPr/>
          <p:nvPr/>
        </p:nvSpPr>
        <p:spPr bwMode="auto">
          <a:xfrm>
            <a:off x="719573" y="1095586"/>
            <a:ext cx="2785628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구현해 봄</a:t>
            </a:r>
            <a:endParaRPr kumimoji="0" lang="ko-KR" altLang="en-US" sz="20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2270BA53-CC2F-4285-8E2C-7BCE17645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76" y="1572998"/>
            <a:ext cx="5513200" cy="33242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이름	국어	영어	수학	총점	평균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나연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90 	 100 	 290 	 96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정연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100 	 80 	 280 	 93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모모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90 	 100 	 100 	 290 	 96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사나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90 	 80 	 90 	 260 	 86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100 	 100 	 300 	 100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미나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80 	 70 	 90 	 240 	 80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다현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70 	 60 	 100 	 230 	 76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채영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80 	 100 	 90 	 270 	 90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100 	 100 	 300 	 100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반총점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810 	 800 	 850 	 273 	 91.0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2967AD-2616-4C49-9834-EB294F1DC1C2}"/>
              </a:ext>
            </a:extLst>
          </p:cNvPr>
          <p:cNvGrpSpPr/>
          <p:nvPr/>
        </p:nvGrpSpPr>
        <p:grpSpPr>
          <a:xfrm>
            <a:off x="292696" y="558404"/>
            <a:ext cx="8348067" cy="469145"/>
            <a:chOff x="292696" y="558404"/>
            <a:chExt cx="8348067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F8124B-338E-4C0E-9F42-A4CF4CB54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8063111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 예제는 </a:t>
              </a:r>
              <a:r>
                <a:rPr kumimoji="0" lang="ko-KR" altLang="en-US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트와이스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학급의 성적표를 인쇄하는 과정임</a:t>
              </a:r>
            </a:p>
          </p:txBody>
        </p:sp>
        <p:pic>
          <p:nvPicPr>
            <p:cNvPr id="13" name="Picture 89" descr="ti122d8507 [부동산]">
              <a:extLst>
                <a:ext uri="{FF2B5EF4-FFF2-40B4-BE49-F238E27FC236}">
                  <a16:creationId xmlns:a16="http://schemas.microsoft.com/office/drawing/2014/main" id="{E5B3C771-F264-4C8B-A535-40320AAA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025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pass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2967AD-2616-4C49-9834-EB294F1DC1C2}"/>
              </a:ext>
            </a:extLst>
          </p:cNvPr>
          <p:cNvGrpSpPr/>
          <p:nvPr/>
        </p:nvGrpSpPr>
        <p:grpSpPr>
          <a:xfrm>
            <a:off x="292696" y="558404"/>
            <a:ext cx="8348067" cy="469145"/>
            <a:chOff x="292696" y="558404"/>
            <a:chExt cx="8348067" cy="4691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F8124B-338E-4C0E-9F42-A4CF4CB54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8063111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 예제는 </a:t>
              </a:r>
              <a:r>
                <a:rPr kumimoji="0" lang="ko-KR" altLang="en-US" sz="22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트와이스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학급의 성적표를 인쇄하는 과정임</a:t>
              </a:r>
            </a:p>
          </p:txBody>
        </p:sp>
        <p:pic>
          <p:nvPicPr>
            <p:cNvPr id="6" name="Picture 89" descr="ti122d8507 [부동산]">
              <a:extLst>
                <a:ext uri="{FF2B5EF4-FFF2-40B4-BE49-F238E27FC236}">
                  <a16:creationId xmlns:a16="http://schemas.microsoft.com/office/drawing/2014/main" id="{E5B3C771-F264-4C8B-A535-40320AAA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7E9F45-99B2-48B1-A862-9F70CD8CD83C}"/>
              </a:ext>
            </a:extLst>
          </p:cNvPr>
          <p:cNvSpPr/>
          <p:nvPr/>
        </p:nvSpPr>
        <p:spPr bwMode="auto">
          <a:xfrm>
            <a:off x="719573" y="1095586"/>
            <a:ext cx="2785628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구현해 봄</a:t>
            </a:r>
            <a:endParaRPr kumimoji="0" lang="ko-KR" altLang="en-US" sz="20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2270BA53-CC2F-4285-8E2C-7BCE17645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76" y="1572998"/>
            <a:ext cx="5513200" cy="33242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이름	국어	영어	수학	총점	평균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나연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90 	 100 	 290 	 96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정연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100 	 80 	 280 	 93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모모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90 	 100 	 100 	 290 	 96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사나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90 	 80 	 90 	 260 	 86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100 	 100 	 300 	 100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미나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80 	 70 	 90 	 240 	 80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다현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70 	 60 	 100 	 230 	 76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채영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80 	 100 	 90 	 270 	 90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100 	 100 	 300 	 100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반총점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810 	 800 	 850 	 273 	 91.0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E73ED-F886-4C6A-BF26-F26F2F1B6EA4}"/>
              </a:ext>
            </a:extLst>
          </p:cNvPr>
          <p:cNvGrpSpPr/>
          <p:nvPr/>
        </p:nvGrpSpPr>
        <p:grpSpPr>
          <a:xfrm>
            <a:off x="792164" y="1346199"/>
            <a:ext cx="8070849" cy="781050"/>
            <a:chOff x="677864" y="1346199"/>
            <a:chExt cx="8070849" cy="7810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56359B-AF7A-4EBB-B2DA-70FC1FEC8FE8}"/>
                </a:ext>
              </a:extLst>
            </p:cNvPr>
            <p:cNvSpPr/>
            <p:nvPr/>
          </p:nvSpPr>
          <p:spPr>
            <a:xfrm>
              <a:off x="677864" y="1808983"/>
              <a:ext cx="5132386" cy="2795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" name="말풍선: 사각형 1">
              <a:extLst>
                <a:ext uri="{FF2B5EF4-FFF2-40B4-BE49-F238E27FC236}">
                  <a16:creationId xmlns:a16="http://schemas.microsoft.com/office/drawing/2014/main" id="{0ADFA5C3-80EB-405C-B255-7B6E1D1238E6}"/>
                </a:ext>
              </a:extLst>
            </p:cNvPr>
            <p:cNvSpPr/>
            <p:nvPr/>
          </p:nvSpPr>
          <p:spPr>
            <a:xfrm>
              <a:off x="6124575" y="1346199"/>
              <a:ext cx="2624138" cy="781050"/>
            </a:xfrm>
            <a:prstGeom prst="wedgeRectCallout">
              <a:avLst>
                <a:gd name="adj1" fmla="val -60397"/>
                <a:gd name="adj2" fmla="val 23727"/>
              </a:avLst>
            </a:prstGeom>
            <a:solidFill>
              <a:srgbClr val="005A7E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l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맨 위 타이틀 부분은 내용만 인쇄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91B72D-A716-4DFF-A610-E79A1B2F18F4}"/>
              </a:ext>
            </a:extLst>
          </p:cNvPr>
          <p:cNvGrpSpPr/>
          <p:nvPr/>
        </p:nvGrpSpPr>
        <p:grpSpPr>
          <a:xfrm>
            <a:off x="792164" y="2228082"/>
            <a:ext cx="8070849" cy="1981967"/>
            <a:chOff x="677864" y="1770882"/>
            <a:chExt cx="8070849" cy="19819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F93C55-8906-4B50-9306-38B0BDC5C476}"/>
                </a:ext>
              </a:extLst>
            </p:cNvPr>
            <p:cNvSpPr/>
            <p:nvPr/>
          </p:nvSpPr>
          <p:spPr>
            <a:xfrm>
              <a:off x="677864" y="1770882"/>
              <a:ext cx="5132385" cy="198196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말풍선: 사각형 13">
              <a:extLst>
                <a:ext uri="{FF2B5EF4-FFF2-40B4-BE49-F238E27FC236}">
                  <a16:creationId xmlns:a16="http://schemas.microsoft.com/office/drawing/2014/main" id="{B9AA4C7A-B18E-4FD9-BC41-6DC24F661658}"/>
                </a:ext>
              </a:extLst>
            </p:cNvPr>
            <p:cNvSpPr/>
            <p:nvPr/>
          </p:nvSpPr>
          <p:spPr>
            <a:xfrm>
              <a:off x="6124575" y="1790700"/>
              <a:ext cx="2624138" cy="1075746"/>
            </a:xfrm>
            <a:prstGeom prst="wedgeRectCallout">
              <a:avLst>
                <a:gd name="adj1" fmla="val -60397"/>
                <a:gd name="adj2" fmla="val -36029"/>
              </a:avLst>
            </a:prstGeom>
            <a:solidFill>
              <a:srgbClr val="005A7E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vl="0" indent="-180975" algn="l" defTabSz="685800" fontAlgn="auto" latinLnBrk="0"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중간부분은 학생 </a:t>
              </a:r>
              <a:r>
                <a:rPr kumimoji="0" lang="ko-KR" altLang="en-US" b="1" kern="0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한명의</a:t>
              </a: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성적을 처리하고 있음</a:t>
              </a:r>
            </a:p>
            <a:p>
              <a:pPr marL="180975" lvl="0" indent="-180975" algn="l" defTabSz="685800" fontAlgn="auto" latinLnBrk="0"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처리내용은 유사함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E6BF98-11EE-469A-862C-E65AC8EDEC44}"/>
              </a:ext>
            </a:extLst>
          </p:cNvPr>
          <p:cNvGrpSpPr/>
          <p:nvPr/>
        </p:nvGrpSpPr>
        <p:grpSpPr>
          <a:xfrm>
            <a:off x="792164" y="3905936"/>
            <a:ext cx="8070849" cy="781050"/>
            <a:chOff x="677864" y="1346199"/>
            <a:chExt cx="8070849" cy="7810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19EF89-92C7-4E3F-A548-B3BCC7404906}"/>
                </a:ext>
              </a:extLst>
            </p:cNvPr>
            <p:cNvSpPr/>
            <p:nvPr/>
          </p:nvSpPr>
          <p:spPr>
            <a:xfrm>
              <a:off x="677864" y="1808983"/>
              <a:ext cx="5132386" cy="2795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말풍선: 사각형 16">
              <a:extLst>
                <a:ext uri="{FF2B5EF4-FFF2-40B4-BE49-F238E27FC236}">
                  <a16:creationId xmlns:a16="http://schemas.microsoft.com/office/drawing/2014/main" id="{2C41536C-13CF-4049-A73A-C574CA5957C7}"/>
                </a:ext>
              </a:extLst>
            </p:cNvPr>
            <p:cNvSpPr/>
            <p:nvPr/>
          </p:nvSpPr>
          <p:spPr>
            <a:xfrm>
              <a:off x="6124575" y="1346199"/>
              <a:ext cx="2624138" cy="781050"/>
            </a:xfrm>
            <a:prstGeom prst="wedgeRectCallout">
              <a:avLst>
                <a:gd name="adj1" fmla="val -60397"/>
                <a:gd name="adj2" fmla="val 23727"/>
              </a:avLst>
            </a:prstGeom>
            <a:solidFill>
              <a:srgbClr val="005A7E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l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마지막 부분은 순수 인쇄는 아니고 점수를 계산 후 인쇄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68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pass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33148A-CD06-431B-BD1F-AE3A2D8D60FB}"/>
              </a:ext>
            </a:extLst>
          </p:cNvPr>
          <p:cNvSpPr/>
          <p:nvPr/>
        </p:nvSpPr>
        <p:spPr bwMode="auto">
          <a:xfrm>
            <a:off x="1255310" y="735013"/>
            <a:ext cx="5369327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프로그램영역에서 타이틀인쇄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내용인쇄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맨 아랫줄 인쇄를 처리하겠다고 구상함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6F7B85-C38F-4F84-84C9-624C7BBD8479}"/>
              </a:ext>
            </a:extLst>
          </p:cNvPr>
          <p:cNvGrpSpPr/>
          <p:nvPr/>
        </p:nvGrpSpPr>
        <p:grpSpPr>
          <a:xfrm>
            <a:off x="719572" y="735013"/>
            <a:ext cx="507705" cy="732091"/>
            <a:chOff x="593089" y="2787774"/>
            <a:chExt cx="507705" cy="73209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8CB27AD-B83C-49D1-A4B1-CB393F0ADC24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C493D06-B432-403B-95A9-3BD0A5563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33044A-06A1-4DB8-832D-B4F98FAD5624}"/>
              </a:ext>
            </a:extLst>
          </p:cNvPr>
          <p:cNvSpPr/>
          <p:nvPr/>
        </p:nvSpPr>
        <p:spPr bwMode="auto">
          <a:xfrm>
            <a:off x="1255310" y="1666694"/>
            <a:ext cx="5369327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정의함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B28175B-E3CB-49ED-8DD3-DD43BCE35B87}"/>
              </a:ext>
            </a:extLst>
          </p:cNvPr>
          <p:cNvGrpSpPr/>
          <p:nvPr/>
        </p:nvGrpSpPr>
        <p:grpSpPr>
          <a:xfrm>
            <a:off x="719572" y="1666695"/>
            <a:ext cx="507705" cy="497174"/>
            <a:chOff x="820492" y="3806335"/>
            <a:chExt cx="507705" cy="49717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60195F-F930-446A-99A7-683288A93F51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228C882-E87E-4028-94AF-4EEF18CA1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B83E7C-D36E-4DE4-97BA-A34820CDF828}"/>
              </a:ext>
            </a:extLst>
          </p:cNvPr>
          <p:cNvSpPr/>
          <p:nvPr/>
        </p:nvSpPr>
        <p:spPr bwMode="auto">
          <a:xfrm>
            <a:off x="1255310" y="2326974"/>
            <a:ext cx="5369327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일단 함수내용은 추후 작성하기로 하고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처리함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DD3C11-74E5-4775-8C62-270A7E4ADF98}"/>
              </a:ext>
            </a:extLst>
          </p:cNvPr>
          <p:cNvGrpSpPr/>
          <p:nvPr/>
        </p:nvGrpSpPr>
        <p:grpSpPr>
          <a:xfrm>
            <a:off x="719572" y="2326975"/>
            <a:ext cx="507705" cy="497174"/>
            <a:chOff x="820492" y="3806335"/>
            <a:chExt cx="507705" cy="49717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E6B308-4343-4C02-AF78-AC4454EB172B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392E6F9-1320-491A-ADB1-1AF547F05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79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함수와 인수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인수의 형식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함수의 특이사항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382D3-ADAC-4CFA-AA43-073DF451AD93}"/>
              </a:ext>
            </a:extLst>
          </p:cNvPr>
          <p:cNvGrpSpPr/>
          <p:nvPr/>
        </p:nvGrpSpPr>
        <p:grpSpPr>
          <a:xfrm>
            <a:off x="696711" y="700088"/>
            <a:ext cx="6628014" cy="4283035"/>
            <a:chOff x="696711" y="700088"/>
            <a:chExt cx="8052002" cy="428303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80B424D-5B7D-4EF8-B243-EDDB79FCFD32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79BD4D29-667A-441C-A574-AA941375F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22F8744-C14E-40EB-A87C-21F679DE3A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40CA28E-3D19-4224-B683-3CA329798271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3895104"/>
              <a:chOff x="696711" y="982776"/>
              <a:chExt cx="8052002" cy="3895104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B436CE7-E6FF-43B8-9CAB-26A4A9C01E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389510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7D0B2A8-D7AA-489B-8924-F5B3F3FBA2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6"/>
                <a:ext cx="689575" cy="3892943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5BB04EF-E9DB-4BC1-A664-643737BCDA96}"/>
                </a:ext>
              </a:extLst>
            </p:cNvPr>
            <p:cNvGrpSpPr/>
            <p:nvPr/>
          </p:nvGrpSpPr>
          <p:grpSpPr>
            <a:xfrm>
              <a:off x="696711" y="4876800"/>
              <a:ext cx="8052002" cy="106323"/>
              <a:chOff x="696711" y="4876800"/>
              <a:chExt cx="8052002" cy="106323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5A9EEB6-8A5B-4FB1-B375-A3C6E4B4B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4876800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0814EC2-5BC3-4A3A-8649-BF6C5FB10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4877880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pass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A0D66C-871D-42C5-B91A-890EBD179E5C}"/>
              </a:ext>
            </a:extLst>
          </p:cNvPr>
          <p:cNvSpPr/>
          <p:nvPr/>
        </p:nvSpPr>
        <p:spPr bwMode="auto">
          <a:xfrm>
            <a:off x="725066" y="881236"/>
            <a:ext cx="7352133" cy="263123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name,kortotal,engtotal,mathtotal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tailprint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데이터</a:t>
            </a:r>
          </a:p>
          <a:p>
            <a:pPr algn="l" latinLnBrk="0"/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cname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=["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나연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정연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모모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사나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미나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다현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채영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"]</a:t>
            </a:r>
          </a:p>
          <a:p>
            <a:pPr algn="l" latinLnBrk="0"/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ckor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=[ 100,100,90,90,100,80,70,80,100]</a:t>
            </a:r>
          </a:p>
          <a:p>
            <a:pPr algn="l" latinLnBrk="0"/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ceng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=[ 90,100,100,80,100,70,60,100,100]</a:t>
            </a:r>
          </a:p>
          <a:p>
            <a:pPr algn="l" latinLnBrk="0"/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cmat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=[ 100,80,100,90,100,90,100,90,100]</a:t>
            </a:r>
          </a:p>
          <a:p>
            <a:pPr algn="l" latinLnBrk="0"/>
            <a:endParaRPr lang="en-US" altLang="ko-KR" sz="13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1300" dirty="0">
                <a:latin typeface="Consolas" panose="020B0609020204030204" pitchFamily="49" charset="0"/>
                <a:ea typeface="굴림" panose="020B0600000101010101" pitchFamily="50" charset="-127"/>
              </a:rPr>
              <a:t>여기부터 프로그램</a:t>
            </a:r>
          </a:p>
          <a:p>
            <a:pPr algn="l" latinLnBrk="0"/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in range(9):</a:t>
            </a:r>
          </a:p>
          <a:p>
            <a:pPr algn="l" latinLnBrk="0"/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cname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],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ckor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],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ceng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],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cmat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])</a:t>
            </a:r>
          </a:p>
          <a:p>
            <a:pPr algn="l" latinLnBrk="0"/>
            <a:r>
              <a:rPr lang="en-US" altLang="ko-KR" sz="1300" dirty="0" err="1">
                <a:latin typeface="Consolas" panose="020B0609020204030204" pitchFamily="49" charset="0"/>
                <a:ea typeface="굴림" panose="020B0600000101010101" pitchFamily="50" charset="-127"/>
              </a:rPr>
              <a:t>tailprint</a:t>
            </a:r>
            <a:r>
              <a:rPr lang="en-US" altLang="ko-KR" sz="1300" dirty="0">
                <a:latin typeface="Consolas" panose="020B0609020204030204" pitchFamily="49" charset="0"/>
                <a:ea typeface="굴림" panose="020B0600000101010101" pitchFamily="50" charset="-127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03764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382D3-ADAC-4CFA-AA43-073DF451AD93}"/>
              </a:ext>
            </a:extLst>
          </p:cNvPr>
          <p:cNvGrpSpPr/>
          <p:nvPr/>
        </p:nvGrpSpPr>
        <p:grpSpPr>
          <a:xfrm>
            <a:off x="696710" y="2608543"/>
            <a:ext cx="8313939" cy="1939577"/>
            <a:chOff x="696711" y="700088"/>
            <a:chExt cx="8052002" cy="193957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80B424D-5B7D-4EF8-B243-EDDB79FCFD32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79BD4D29-667A-441C-A574-AA941375F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22F8744-C14E-40EB-A87C-21F679DE3A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40CA28E-3D19-4224-B683-3CA329798271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1604808"/>
              <a:chOff x="696711" y="982776"/>
              <a:chExt cx="8052002" cy="1604808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B436CE7-E6FF-43B8-9CAB-26A4A9C01E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1604808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7D0B2A8-D7AA-489B-8924-F5B3F3FBA2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6"/>
                <a:ext cx="689575" cy="1604807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5BB04EF-E9DB-4BC1-A664-643737BCDA96}"/>
                </a:ext>
              </a:extLst>
            </p:cNvPr>
            <p:cNvGrpSpPr/>
            <p:nvPr/>
          </p:nvGrpSpPr>
          <p:grpSpPr>
            <a:xfrm>
              <a:off x="696711" y="2533342"/>
              <a:ext cx="8052002" cy="106323"/>
              <a:chOff x="696711" y="2533342"/>
              <a:chExt cx="8052002" cy="106323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5A9EEB6-8A5B-4FB1-B375-A3C6E4B4B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2533342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0814EC2-5BC3-4A3A-8649-BF6C5FB10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2534422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pass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A0D66C-871D-42C5-B91A-890EBD179E5C}"/>
              </a:ext>
            </a:extLst>
          </p:cNvPr>
          <p:cNvSpPr/>
          <p:nvPr/>
        </p:nvSpPr>
        <p:spPr bwMode="auto">
          <a:xfrm>
            <a:off x="725066" y="2789691"/>
            <a:ext cx="8158993" cy="263123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print("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name,kor,eng,mat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print(name,"\t",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,"\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t",mat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kor+eng+mat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,"\t",(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kor+eng+mat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)//3)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FE7646-FC8C-41EB-95F0-617ED6AFA8C3}"/>
              </a:ext>
            </a:extLst>
          </p:cNvPr>
          <p:cNvSpPr/>
          <p:nvPr/>
        </p:nvSpPr>
        <p:spPr bwMode="auto">
          <a:xfrm>
            <a:off x="1255310" y="735013"/>
            <a:ext cx="5369327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titleprint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(),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itemprint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(~),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tailprint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채우면서 프로그램 코딩을 수행함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B4980D-391B-4A9A-8469-471B32DDB356}"/>
              </a:ext>
            </a:extLst>
          </p:cNvPr>
          <p:cNvGrpSpPr/>
          <p:nvPr/>
        </p:nvGrpSpPr>
        <p:grpSpPr>
          <a:xfrm>
            <a:off x="719572" y="735013"/>
            <a:ext cx="507705" cy="732091"/>
            <a:chOff x="593089" y="2787774"/>
            <a:chExt cx="507705" cy="73209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8453EE-44B9-4AC6-BA34-DB2CDB685C43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736ECB8-7F3B-45B8-97E8-E488A9C6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80E2E9-3B91-462A-9526-2C9B599E4484}"/>
              </a:ext>
            </a:extLst>
          </p:cNvPr>
          <p:cNvSpPr/>
          <p:nvPr/>
        </p:nvSpPr>
        <p:spPr bwMode="auto">
          <a:xfrm>
            <a:off x="1255310" y="1671778"/>
            <a:ext cx="5369327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함수만 코딩하고 실행하며 결과가 나왔는지 확인하는 과정을 반복하며 쉽게 코딩을 수행함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261321-878C-42C3-B37D-A3DC4D39C10A}"/>
              </a:ext>
            </a:extLst>
          </p:cNvPr>
          <p:cNvGrpSpPr/>
          <p:nvPr/>
        </p:nvGrpSpPr>
        <p:grpSpPr>
          <a:xfrm>
            <a:off x="719572" y="1671778"/>
            <a:ext cx="507705" cy="732091"/>
            <a:chOff x="593089" y="2787774"/>
            <a:chExt cx="507705" cy="7320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6CB68A7-D858-4EFD-A838-C9596E2EFA8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BE0DF10-96F5-4243-83A2-F4930041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0294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pass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4FD604-CCE5-4C16-9CC0-9441E9D05164}"/>
              </a:ext>
            </a:extLst>
          </p:cNvPr>
          <p:cNvGrpSpPr/>
          <p:nvPr/>
        </p:nvGrpSpPr>
        <p:grpSpPr>
          <a:xfrm>
            <a:off x="696711" y="700088"/>
            <a:ext cx="8187348" cy="3803102"/>
            <a:chOff x="696711" y="700088"/>
            <a:chExt cx="8052002" cy="380310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511DEBA-59A5-41DC-A83E-A251A2A7AC3E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2125016-CC0D-4BF1-A806-5603983C64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481ACC0-5611-4C1E-9693-C381A577A0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EDCAAA5-D063-48D9-ABB7-01EA163BAF56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3460636"/>
              <a:chOff x="696711" y="982776"/>
              <a:chExt cx="8052002" cy="3460636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2A339F0-3FA8-4A33-8D83-E1AED9AE6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3460636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13112338-801B-42C8-B15B-88873CFF48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6"/>
                <a:ext cx="689575" cy="3460635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ADA82F6-ED2E-43E9-8740-07AECFC74F60}"/>
                </a:ext>
              </a:extLst>
            </p:cNvPr>
            <p:cNvGrpSpPr/>
            <p:nvPr/>
          </p:nvGrpSpPr>
          <p:grpSpPr>
            <a:xfrm>
              <a:off x="696711" y="4396867"/>
              <a:ext cx="8052002" cy="106323"/>
              <a:chOff x="696711" y="4396867"/>
              <a:chExt cx="8052002" cy="106323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3226A23C-058C-417C-97DE-1B244F962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4396867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3C75C6F6-7BD1-478B-ADF8-D91D69E2E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4397947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58E75C5-F857-4F65-B0FC-FE6B85A22A13}"/>
              </a:ext>
            </a:extLst>
          </p:cNvPr>
          <p:cNvSpPr/>
          <p:nvPr/>
        </p:nvSpPr>
        <p:spPr bwMode="auto">
          <a:xfrm>
            <a:off x="725066" y="881236"/>
            <a:ext cx="8158993" cy="263123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tailprint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ckor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+=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toteng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ceng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toteng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+=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totmat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cmat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totmat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+=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print("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반총점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\t",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toteng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totmat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,"\t"\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 ,(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totkor+toteng+totmat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)//9,"\t",(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totkor+toteng+totmat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)/3//9)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</p:txBody>
      </p:sp>
    </p:spTree>
    <p:extLst>
      <p:ext uri="{BB962C8B-B14F-4D97-AF65-F5344CB8AC3E}">
        <p14:creationId xmlns:p14="http://schemas.microsoft.com/office/powerpoint/2010/main" val="2962478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범위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54779"/>
            <a:ext cx="51970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인수를 전달할 때 사용할 수 있는 특별한 몇 가지 방법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가변인수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디폴트 값 처리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인수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가변 인수</a:t>
            </a:r>
          </a:p>
        </p:txBody>
      </p:sp>
    </p:spTree>
    <p:extLst>
      <p:ext uri="{BB962C8B-B14F-4D97-AF65-F5344CB8AC3E}">
        <p14:creationId xmlns:p14="http://schemas.microsoft.com/office/powerpoint/2010/main" val="217681864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9571158-7091-451A-93D1-859DECE2FEC0}"/>
              </a:ext>
            </a:extLst>
          </p:cNvPr>
          <p:cNvSpPr/>
          <p:nvPr/>
        </p:nvSpPr>
        <p:spPr>
          <a:xfrm>
            <a:off x="2076450" y="1171575"/>
            <a:ext cx="2952750" cy="29527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인수를 전달할 때 사용할 수 있는 특별한 몇 가지 방법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B0B2194-1B9D-4BF7-B20C-731428BC5F73}"/>
              </a:ext>
            </a:extLst>
          </p:cNvPr>
          <p:cNvSpPr/>
          <p:nvPr/>
        </p:nvSpPr>
        <p:spPr bwMode="auto">
          <a:xfrm>
            <a:off x="1568624" y="915566"/>
            <a:ext cx="1656184" cy="1656184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 인수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2407263-D43F-40CF-BC6C-210590F1C508}"/>
              </a:ext>
            </a:extLst>
          </p:cNvPr>
          <p:cNvSpPr/>
          <p:nvPr/>
        </p:nvSpPr>
        <p:spPr bwMode="auto">
          <a:xfrm>
            <a:off x="4054649" y="915566"/>
            <a:ext cx="1656184" cy="1656184"/>
          </a:xfrm>
          <a:prstGeom prst="ellipse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디폴트 값 처리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7524495-6AF2-4C4D-B067-162465F8D093}"/>
              </a:ext>
            </a:extLst>
          </p:cNvPr>
          <p:cNvSpPr/>
          <p:nvPr/>
        </p:nvSpPr>
        <p:spPr bwMode="auto">
          <a:xfrm>
            <a:off x="1568624" y="2943956"/>
            <a:ext cx="1656184" cy="1656184"/>
          </a:xfrm>
          <a:prstGeom prst="ellipse">
            <a:avLst/>
          </a:prstGeom>
          <a:solidFill>
            <a:srgbClr val="595959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인수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E8EFEF5-49F8-408A-8774-F6ADF8E3555B}"/>
              </a:ext>
            </a:extLst>
          </p:cNvPr>
          <p:cNvSpPr/>
          <p:nvPr/>
        </p:nvSpPr>
        <p:spPr bwMode="auto">
          <a:xfrm>
            <a:off x="4054649" y="2943956"/>
            <a:ext cx="1656184" cy="1656184"/>
          </a:xfrm>
          <a:prstGeom prst="ellipse">
            <a:avLst/>
          </a:prstGeom>
          <a:solidFill>
            <a:srgbClr val="005A7E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 인수</a:t>
            </a:r>
          </a:p>
        </p:txBody>
      </p:sp>
    </p:spTree>
    <p:extLst>
      <p:ext uri="{BB962C8B-B14F-4D97-AF65-F5344CB8AC3E}">
        <p14:creationId xmlns:p14="http://schemas.microsoft.com/office/powerpoint/2010/main" val="309629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위로 굽은 화살표 22">
            <a:extLst>
              <a:ext uri="{FF2B5EF4-FFF2-40B4-BE49-F238E27FC236}">
                <a16:creationId xmlns:a16="http://schemas.microsoft.com/office/drawing/2014/main" id="{86858EE6-4FC7-4085-9313-EF127EB54444}"/>
              </a:ext>
            </a:extLst>
          </p:cNvPr>
          <p:cNvSpPr/>
          <p:nvPr/>
        </p:nvSpPr>
        <p:spPr bwMode="auto">
          <a:xfrm>
            <a:off x="5021817" y="2293934"/>
            <a:ext cx="559595" cy="24398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/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가변인수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BF28FD-9915-4120-868F-BBEDB78C966C}"/>
              </a:ext>
            </a:extLst>
          </p:cNvPr>
          <p:cNvSpPr/>
          <p:nvPr/>
        </p:nvSpPr>
        <p:spPr bwMode="auto">
          <a:xfrm>
            <a:off x="1255309" y="735013"/>
            <a:ext cx="7027313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인수의 개수가 여러 개를 보낼 때 사용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6492C5-8D60-406A-8EE8-CF13A04AD2EA}"/>
              </a:ext>
            </a:extLst>
          </p:cNvPr>
          <p:cNvGrpSpPr/>
          <p:nvPr/>
        </p:nvGrpSpPr>
        <p:grpSpPr>
          <a:xfrm>
            <a:off x="719572" y="735014"/>
            <a:ext cx="507705" cy="497174"/>
            <a:chOff x="820492" y="3806335"/>
            <a:chExt cx="507705" cy="4971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0C837E-0020-4313-85FA-1C60963D210F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3946EDC-690D-499A-8A39-A1647F3CC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5B8D65-562A-4DD2-8B96-E0ED065E8DAF}"/>
              </a:ext>
            </a:extLst>
          </p:cNvPr>
          <p:cNvSpPr/>
          <p:nvPr/>
        </p:nvSpPr>
        <p:spPr bwMode="auto">
          <a:xfrm>
            <a:off x="1255309" y="1334150"/>
            <a:ext cx="7027313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 명에 *을 붙여서 전달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3F1961-7F18-48FE-B9E5-155053EBD93E}"/>
              </a:ext>
            </a:extLst>
          </p:cNvPr>
          <p:cNvGrpSpPr/>
          <p:nvPr/>
        </p:nvGrpSpPr>
        <p:grpSpPr>
          <a:xfrm>
            <a:off x="719572" y="1334151"/>
            <a:ext cx="507705" cy="497174"/>
            <a:chOff x="820492" y="3806335"/>
            <a:chExt cx="507705" cy="49717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D69E71-A439-4C67-8CBE-21923154FECB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305F211-0BD3-4A46-93D2-2B87A1DF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8F730F6-1FB4-4D72-A9E6-733C54AF64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25069" y="1899707"/>
            <a:ext cx="4441212" cy="2826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01F5EC3-3776-41E4-9700-F7D1A5B736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25069" y="2182399"/>
            <a:ext cx="4441212" cy="194764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26B655-1263-4CE2-8522-E175AAA625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25069" y="4077418"/>
            <a:ext cx="4441212" cy="10524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DE085F-A7A2-4CE7-89B6-BB33D897E728}"/>
              </a:ext>
            </a:extLst>
          </p:cNvPr>
          <p:cNvSpPr/>
          <p:nvPr/>
        </p:nvSpPr>
        <p:spPr bwMode="auto">
          <a:xfrm>
            <a:off x="725068" y="2045930"/>
            <a:ext cx="4304132" cy="216031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(*num):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sum=0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in num: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sum+=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return sum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print("case 1:",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(1))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print("case 2:",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(1,2,4))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print("case 3:",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(1,2,34,567,8901))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575757" y="1899707"/>
            <a:ext cx="2706866" cy="1537295"/>
            <a:chOff x="5370335" y="1899707"/>
            <a:chExt cx="2706866" cy="153729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B107C19-E12A-412C-8304-97898604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5370335" y="1899707"/>
              <a:ext cx="2706866" cy="28269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1525715-9E27-4F5D-8D51-598DAFD70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5370335" y="2182398"/>
              <a:ext cx="2706866" cy="120198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FC4EB39-4AA6-4189-9901-73CABA400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5370335" y="3331759"/>
              <a:ext cx="2706866" cy="10524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95D721-C51A-47AD-94B8-50A5B03DCB4B}"/>
                </a:ext>
              </a:extLst>
            </p:cNvPr>
            <p:cNvSpPr/>
            <p:nvPr/>
          </p:nvSpPr>
          <p:spPr bwMode="auto">
            <a:xfrm>
              <a:off x="5408433" y="2045930"/>
              <a:ext cx="2668767" cy="13910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…==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case 1: 1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case 2: 7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case 3: 9505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761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가변인수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F730F6-1FB4-4D72-A9E6-733C54AF64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25068" y="1349693"/>
            <a:ext cx="5739231" cy="2826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1F5EC3-3776-41E4-9700-F7D1A5B736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25068" y="1632385"/>
            <a:ext cx="5739231" cy="16746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26B655-1263-4CE2-8522-E175AAA625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25068" y="3202597"/>
            <a:ext cx="5739231" cy="10524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DE085F-A7A2-4CE7-89B6-BB33D897E728}"/>
              </a:ext>
            </a:extLst>
          </p:cNvPr>
          <p:cNvSpPr/>
          <p:nvPr/>
        </p:nvSpPr>
        <p:spPr bwMode="auto">
          <a:xfrm>
            <a:off x="725068" y="1495916"/>
            <a:ext cx="4852772" cy="203362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(num):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sum=0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in num: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sum+=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return sum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 1:",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([1]))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 2:",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([1,2,4]))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 3:",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([1,2,34,567,8901]))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093439" y="3402124"/>
            <a:ext cx="4547411" cy="1537295"/>
            <a:chOff x="4314419" y="3728753"/>
            <a:chExt cx="4547411" cy="153729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B107C19-E12A-412C-8304-97898604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4314419" y="3728753"/>
              <a:ext cx="4547411" cy="28269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1525715-9E27-4F5D-8D51-598DAFD70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4314419" y="4011445"/>
              <a:ext cx="4547411" cy="99489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FC4EB39-4AA6-4189-9901-73CABA400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4314419" y="4953719"/>
              <a:ext cx="4547411" cy="105243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095D721-C51A-47AD-94B8-50A5B03DCB4B}"/>
                </a:ext>
              </a:extLst>
            </p:cNvPr>
            <p:cNvSpPr/>
            <p:nvPr/>
          </p:nvSpPr>
          <p:spPr bwMode="auto">
            <a:xfrm>
              <a:off x="4314419" y="3874976"/>
              <a:ext cx="4052342" cy="13910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…==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case 1: 1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case 2: 7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case 3: 9505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</p:grpSp>
      <p:sp>
        <p:nvSpPr>
          <p:cNvPr id="29" name="위로 굽은 화살표 22">
            <a:extLst>
              <a:ext uri="{FF2B5EF4-FFF2-40B4-BE49-F238E27FC236}">
                <a16:creationId xmlns:a16="http://schemas.microsoft.com/office/drawing/2014/main" id="{84E3B5EC-A980-4D55-AB1F-2F4E3718D5DE}"/>
              </a:ext>
            </a:extLst>
          </p:cNvPr>
          <p:cNvSpPr/>
          <p:nvPr/>
        </p:nvSpPr>
        <p:spPr bwMode="auto">
          <a:xfrm rot="5400000">
            <a:off x="3522860" y="3317089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A289E9-2CBA-466D-8049-FE2B9C8BF93A}"/>
              </a:ext>
            </a:extLst>
          </p:cNvPr>
          <p:cNvSpPr/>
          <p:nvPr/>
        </p:nvSpPr>
        <p:spPr>
          <a:xfrm>
            <a:off x="2724903" y="1491838"/>
            <a:ext cx="516411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0" indent="-174625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인수는 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1</a:t>
            </a: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개이며 해당 인수가 리스트 형이기 때문에 </a:t>
            </a:r>
            <a: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/>
            </a:r>
            <a:br>
              <a:rPr kumimoji="0" lang="en-US" altLang="ko-KR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</a:b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한 개의 변수에 리스트 값을 입력하여 전달</a:t>
            </a:r>
          </a:p>
          <a:p>
            <a:pPr marL="265113" lvl="0" indent="-174625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ko-KR" altLang="en-US" sz="15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별 하나가 큰 차이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6395EE-FE37-4AC5-9C7A-D41B64291A19}"/>
              </a:ext>
            </a:extLst>
          </p:cNvPr>
          <p:cNvCxnSpPr/>
          <p:nvPr/>
        </p:nvCxnSpPr>
        <p:spPr bwMode="auto">
          <a:xfrm>
            <a:off x="2443999" y="1667575"/>
            <a:ext cx="363894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C1F-4834-46BE-9A7D-FF4BB7CDC622}"/>
              </a:ext>
            </a:extLst>
          </p:cNvPr>
          <p:cNvSpPr/>
          <p:nvPr/>
        </p:nvSpPr>
        <p:spPr>
          <a:xfrm>
            <a:off x="1670385" y="1530393"/>
            <a:ext cx="651175" cy="28269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7065BA-7D79-4D98-809E-1798DC01DEAF}"/>
              </a:ext>
            </a:extLst>
          </p:cNvPr>
          <p:cNvSpPr/>
          <p:nvPr/>
        </p:nvSpPr>
        <p:spPr bwMode="auto">
          <a:xfrm>
            <a:off x="1255309" y="735013"/>
            <a:ext cx="7385453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다음의 결과는 앞 예제와 같으나 전혀 다른 방법으로 함수를 정의한 것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A9FE60-4D54-4DDB-B56F-B9A7D00D0FC1}"/>
              </a:ext>
            </a:extLst>
          </p:cNvPr>
          <p:cNvGrpSpPr/>
          <p:nvPr/>
        </p:nvGrpSpPr>
        <p:grpSpPr>
          <a:xfrm>
            <a:off x="719572" y="735014"/>
            <a:ext cx="507705" cy="497174"/>
            <a:chOff x="820492" y="3806335"/>
            <a:chExt cx="507705" cy="49717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D357A7-CCF2-4E51-857F-1E5AFC440BD8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95DA1D6-CB19-4379-A631-38CFF850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08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가변인수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07E32-8A00-480B-B524-17FA3B0DCA4A}"/>
              </a:ext>
            </a:extLst>
          </p:cNvPr>
          <p:cNvSpPr/>
          <p:nvPr/>
        </p:nvSpPr>
        <p:spPr bwMode="auto">
          <a:xfrm>
            <a:off x="719138" y="825700"/>
            <a:ext cx="2090737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주의사항</a:t>
            </a:r>
            <a:endParaRPr kumimoji="0" lang="ko-KR" altLang="en-US" sz="20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7FBD23-19D8-47D3-BFFA-8717C7CA7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1295848"/>
            <a:ext cx="5761777" cy="68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가변인수는 몇 개가 입력될지 모르기 때문에 다음의 경우는 에러가 발생함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92DC0B-A0ED-42CC-9A69-4154AE4AB9D9}"/>
              </a:ext>
            </a:extLst>
          </p:cNvPr>
          <p:cNvCxnSpPr/>
          <p:nvPr/>
        </p:nvCxnSpPr>
        <p:spPr bwMode="auto">
          <a:xfrm>
            <a:off x="719572" y="733872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A3FAD97-FFC4-45AE-B961-6F8F9940623E}"/>
              </a:ext>
            </a:extLst>
          </p:cNvPr>
          <p:cNvCxnSpPr/>
          <p:nvPr/>
        </p:nvCxnSpPr>
        <p:spPr bwMode="auto">
          <a:xfrm>
            <a:off x="719572" y="2068121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BF1F87-F634-4D61-A5B3-B9D404AE999A}"/>
              </a:ext>
            </a:extLst>
          </p:cNvPr>
          <p:cNvGrpSpPr/>
          <p:nvPr/>
        </p:nvGrpSpPr>
        <p:grpSpPr>
          <a:xfrm>
            <a:off x="1385028" y="2343568"/>
            <a:ext cx="4441212" cy="1099348"/>
            <a:chOff x="725069" y="2396189"/>
            <a:chExt cx="4441212" cy="109934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F85AF36-3DE5-4A01-B365-C831DC528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25069" y="2396189"/>
              <a:ext cx="4441212" cy="28269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2D280EB-8224-492A-868B-7481281F2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25069" y="2678882"/>
              <a:ext cx="4441212" cy="76403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ABA5A84-765F-40C8-B3EB-FC2C9FDE4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25069" y="3390294"/>
              <a:ext cx="4441212" cy="105243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DE8F05-3557-4AE6-AB9D-F184FFBB198A}"/>
              </a:ext>
            </a:extLst>
          </p:cNvPr>
          <p:cNvSpPr/>
          <p:nvPr/>
        </p:nvSpPr>
        <p:spPr bwMode="auto">
          <a:xfrm>
            <a:off x="1385027" y="2489791"/>
            <a:ext cx="4304132" cy="216031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(str,*num)  	#OK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(*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num,str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  	#ERROR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sumsum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(*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num,str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*) 	#ERROR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829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디폴트 값 처리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C757187-08A1-4A55-B4BD-4D1CC344163C}"/>
              </a:ext>
            </a:extLst>
          </p:cNvPr>
          <p:cNvGrpSpPr/>
          <p:nvPr/>
        </p:nvGrpSpPr>
        <p:grpSpPr>
          <a:xfrm>
            <a:off x="826056" y="1095585"/>
            <a:ext cx="5705370" cy="1074612"/>
            <a:chOff x="826056" y="1273719"/>
            <a:chExt cx="5883342" cy="696045"/>
          </a:xfrm>
        </p:grpSpPr>
        <p:sp>
          <p:nvSpPr>
            <p:cNvPr id="47" name="왼쪽 중괄호 46">
              <a:extLst>
                <a:ext uri="{FF2B5EF4-FFF2-40B4-BE49-F238E27FC236}">
                  <a16:creationId xmlns:a16="http://schemas.microsoft.com/office/drawing/2014/main" id="{F01C319F-DC41-4006-BE9C-A095CE69420D}"/>
                </a:ext>
              </a:extLst>
            </p:cNvPr>
            <p:cNvSpPr/>
            <p:nvPr/>
          </p:nvSpPr>
          <p:spPr>
            <a:xfrm>
              <a:off x="826056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A2E544-D6A9-4866-BD91-AD08B325CEDB}"/>
                </a:ext>
              </a:extLst>
            </p:cNvPr>
            <p:cNvSpPr/>
            <p:nvPr/>
          </p:nvSpPr>
          <p:spPr>
            <a:xfrm>
              <a:off x="905914" y="1306526"/>
              <a:ext cx="5721388" cy="598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인수에 디폴트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(default)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값을 정의하면 해당 인수를 사용하지 않고 함수의 값을 전달할 경우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해당 인수는 디폴트 값을 가지게 됨</a:t>
              </a:r>
            </a:p>
          </p:txBody>
        </p:sp>
        <p:sp>
          <p:nvSpPr>
            <p:cNvPr id="49" name="왼쪽 중괄호 48">
              <a:extLst>
                <a:ext uri="{FF2B5EF4-FFF2-40B4-BE49-F238E27FC236}">
                  <a16:creationId xmlns:a16="http://schemas.microsoft.com/office/drawing/2014/main" id="{6AD6A132-2FCA-4A1D-B444-EEDCD7A859F0}"/>
                </a:ext>
              </a:extLst>
            </p:cNvPr>
            <p:cNvSpPr/>
            <p:nvPr/>
          </p:nvSpPr>
          <p:spPr>
            <a:xfrm rot="10800000">
              <a:off x="6545205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832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디폴트 값 처리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7788307-09D5-4E2A-915D-0750B2E9B436}"/>
              </a:ext>
            </a:extLst>
          </p:cNvPr>
          <p:cNvGrpSpPr/>
          <p:nvPr/>
        </p:nvGrpSpPr>
        <p:grpSpPr>
          <a:xfrm>
            <a:off x="292696" y="558404"/>
            <a:ext cx="8348067" cy="469145"/>
            <a:chOff x="292696" y="558404"/>
            <a:chExt cx="8348067" cy="46914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CE6CDE3-17B4-4F6D-BD35-8D553EF9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8063111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합을 구하는 함수 예제</a:t>
              </a:r>
            </a:p>
          </p:txBody>
        </p:sp>
        <p:pic>
          <p:nvPicPr>
            <p:cNvPr id="52" name="Picture 89" descr="ti122d8507 [부동산]">
              <a:extLst>
                <a:ext uri="{FF2B5EF4-FFF2-40B4-BE49-F238E27FC236}">
                  <a16:creationId xmlns:a16="http://schemas.microsoft.com/office/drawing/2014/main" id="{5000E7F5-4A1B-4262-8C55-1C81C205F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B7529E-0305-41D5-9236-E0A1BB8831F7}"/>
              </a:ext>
            </a:extLst>
          </p:cNvPr>
          <p:cNvSpPr/>
          <p:nvPr/>
        </p:nvSpPr>
        <p:spPr bwMode="auto">
          <a:xfrm>
            <a:off x="1255310" y="1166813"/>
            <a:ext cx="5369328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end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디폴트 값을 지정하였음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7A9C8E3-7698-4888-AFEF-D0F4765C58BE}"/>
              </a:ext>
            </a:extLst>
          </p:cNvPr>
          <p:cNvGrpSpPr/>
          <p:nvPr/>
        </p:nvGrpSpPr>
        <p:grpSpPr>
          <a:xfrm>
            <a:off x="719572" y="1166814"/>
            <a:ext cx="507705" cy="497174"/>
            <a:chOff x="820492" y="3806335"/>
            <a:chExt cx="507705" cy="49717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F32D55-C1BA-4BA3-82E7-BC1FB86F856C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3736A5F-D8BA-4A7A-9C2C-23D306BA0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4097F7-0A71-4A1C-9605-678740C24DB4}"/>
              </a:ext>
            </a:extLst>
          </p:cNvPr>
          <p:cNvSpPr/>
          <p:nvPr/>
        </p:nvSpPr>
        <p:spPr bwMode="auto">
          <a:xfrm>
            <a:off x="1255310" y="1765950"/>
            <a:ext cx="5369328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 하나를 생략하면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기본값으로 처리하며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개를 생략 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기본값으로 처리됨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425E952-F293-4E6E-8BF1-0B8C1C738FB6}"/>
              </a:ext>
            </a:extLst>
          </p:cNvPr>
          <p:cNvGrpSpPr/>
          <p:nvPr/>
        </p:nvGrpSpPr>
        <p:grpSpPr>
          <a:xfrm>
            <a:off x="719572" y="1765950"/>
            <a:ext cx="507705" cy="732091"/>
            <a:chOff x="820492" y="3806334"/>
            <a:chExt cx="507705" cy="73209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2A1A2F-F8BD-4F58-9D57-E7D826B528A3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B10D55E-8CFB-45E2-AD2D-2AE1016AE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60812"/>
              <a:ext cx="258835" cy="223134"/>
            </a:xfrm>
            <a:prstGeom prst="rect">
              <a:avLst/>
            </a:prstGeom>
          </p:spPr>
        </p:pic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98AEFBD-6175-4AE8-8C22-BC272EF1B43D}"/>
              </a:ext>
            </a:extLst>
          </p:cNvPr>
          <p:cNvSpPr/>
          <p:nvPr/>
        </p:nvSpPr>
        <p:spPr bwMode="auto">
          <a:xfrm>
            <a:off x="1255310" y="2600004"/>
            <a:ext cx="5369328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defaultest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start,end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=1000,step)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에러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뒤에서 부터 생략이 가능함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8B3E8C6-6493-4725-9BB1-8D743285900E}"/>
              </a:ext>
            </a:extLst>
          </p:cNvPr>
          <p:cNvGrpSpPr/>
          <p:nvPr/>
        </p:nvGrpSpPr>
        <p:grpSpPr>
          <a:xfrm>
            <a:off x="719572" y="2600004"/>
            <a:ext cx="507705" cy="732091"/>
            <a:chOff x="820492" y="3806334"/>
            <a:chExt cx="507705" cy="73209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B6746E-D792-4B58-8666-E88904605D36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ACA1959D-9E6D-4F54-9D75-EF9368767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6081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066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746144"/>
            <a:chOff x="585154" y="963984"/>
            <a:chExt cx="5831985" cy="746144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함수와 함수에서 사용되는 인수를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868240"/>
            <a:ext cx="5831985" cy="438368"/>
            <a:chOff x="585154" y="963984"/>
            <a:chExt cx="5831985" cy="438368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함수내 특징적인 사항을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2122096"/>
            <a:ext cx="5831985" cy="746144"/>
            <a:chOff x="585154" y="963984"/>
            <a:chExt cx="5831985" cy="746144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함수에서 사용되는 인수의 형식을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위로 굽은 화살표 22">
            <a:extLst>
              <a:ext uri="{FF2B5EF4-FFF2-40B4-BE49-F238E27FC236}">
                <a16:creationId xmlns:a16="http://schemas.microsoft.com/office/drawing/2014/main" id="{40FF8675-21FC-44A3-ABBD-15E4F88DAFEA}"/>
              </a:ext>
            </a:extLst>
          </p:cNvPr>
          <p:cNvSpPr/>
          <p:nvPr/>
        </p:nvSpPr>
        <p:spPr bwMode="auto">
          <a:xfrm rot="5400000">
            <a:off x="5796475" y="4150298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디폴트 값 처리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7788307-09D5-4E2A-915D-0750B2E9B436}"/>
              </a:ext>
            </a:extLst>
          </p:cNvPr>
          <p:cNvGrpSpPr/>
          <p:nvPr/>
        </p:nvGrpSpPr>
        <p:grpSpPr>
          <a:xfrm>
            <a:off x="292696" y="558404"/>
            <a:ext cx="8348067" cy="469145"/>
            <a:chOff x="292696" y="558404"/>
            <a:chExt cx="8348067" cy="46914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CE6CDE3-17B4-4F6D-BD35-8D553EF9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8063111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합을 구하는 함수 예제</a:t>
              </a:r>
            </a:p>
          </p:txBody>
        </p:sp>
        <p:pic>
          <p:nvPicPr>
            <p:cNvPr id="52" name="Picture 89" descr="ti122d8507 [부동산]">
              <a:extLst>
                <a:ext uri="{FF2B5EF4-FFF2-40B4-BE49-F238E27FC236}">
                  <a16:creationId xmlns:a16="http://schemas.microsoft.com/office/drawing/2014/main" id="{5000E7F5-4A1B-4262-8C55-1C81C205F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1641FD-748E-40B5-A743-0D757E4BA325}"/>
              </a:ext>
            </a:extLst>
          </p:cNvPr>
          <p:cNvGrpSpPr/>
          <p:nvPr/>
        </p:nvGrpSpPr>
        <p:grpSpPr>
          <a:xfrm>
            <a:off x="725069" y="1166813"/>
            <a:ext cx="5456656" cy="3208013"/>
            <a:chOff x="702526" y="2051169"/>
            <a:chExt cx="5890479" cy="549516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558DCF0-7F56-4FA6-B987-7A7D47458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F8B6446-13C9-42C5-BFF2-71CC2AAA0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499140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CBB6447-6A5A-4534-92FF-FA7EC112E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366053"/>
              <a:ext cx="5890479" cy="180276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44D1A1-A4AD-4C17-A0A7-9B466A2B8DD9}"/>
              </a:ext>
            </a:extLst>
          </p:cNvPr>
          <p:cNvSpPr/>
          <p:nvPr/>
        </p:nvSpPr>
        <p:spPr bwMode="auto">
          <a:xfrm>
            <a:off x="725068" y="1313036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(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start,end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=1000,step=1):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sum=0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range(start,end+1,step):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sum+=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return sum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print("case 1:",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(0,10,1))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인수 하나를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생략시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맨뒤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step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값이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로 기본값처리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print("case 2:",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(50,100))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인수 하나를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생략시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맨뒤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step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값이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1,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#end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값이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1000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으로 기본값처리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print("case 3:",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(100))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DFFD6B1-767B-4A85-BED5-D83C60FF9F66}"/>
              </a:ext>
            </a:extLst>
          </p:cNvPr>
          <p:cNvGrpSpPr/>
          <p:nvPr/>
        </p:nvGrpSpPr>
        <p:grpSpPr>
          <a:xfrm>
            <a:off x="6367058" y="3224213"/>
            <a:ext cx="2273706" cy="1537295"/>
            <a:chOff x="702526" y="2051169"/>
            <a:chExt cx="5890479" cy="263330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C4F8036-FF77-4DD9-A83C-4E1F1AE76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2ED1787-37A4-45A3-993B-1F0FFB7C0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05893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0F5EF27-55DA-459B-8EDF-542EEDF70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504199"/>
              <a:ext cx="5890479" cy="180276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B1341C-E5F8-4D10-A8EC-70B6DE8AA74F}"/>
              </a:ext>
            </a:extLst>
          </p:cNvPr>
          <p:cNvSpPr/>
          <p:nvPr/>
        </p:nvSpPr>
        <p:spPr bwMode="auto">
          <a:xfrm>
            <a:off x="6367056" y="3370436"/>
            <a:ext cx="454741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case 1: 55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case 2: 3825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case 3: 495550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369125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키워드 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065BA-7D79-4D98-809E-1798DC01DEAF}"/>
              </a:ext>
            </a:extLst>
          </p:cNvPr>
          <p:cNvSpPr/>
          <p:nvPr/>
        </p:nvSpPr>
        <p:spPr bwMode="auto">
          <a:xfrm>
            <a:off x="1255310" y="735013"/>
            <a:ext cx="5369328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 시 인수 이름을 명시하여 함수를 실행함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A9FE60-4D54-4DDB-B56F-B9A7D00D0FC1}"/>
              </a:ext>
            </a:extLst>
          </p:cNvPr>
          <p:cNvGrpSpPr/>
          <p:nvPr/>
        </p:nvGrpSpPr>
        <p:grpSpPr>
          <a:xfrm>
            <a:off x="719572" y="735014"/>
            <a:ext cx="507705" cy="497174"/>
            <a:chOff x="820492" y="3806335"/>
            <a:chExt cx="507705" cy="49717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7D357A7-CCF2-4E51-857F-1E5AFC440BD8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95DA1D6-CB19-4379-A631-38CFF850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B90194-86F0-4D8C-909E-3F858D3EB500}"/>
              </a:ext>
            </a:extLst>
          </p:cNvPr>
          <p:cNvSpPr/>
          <p:nvPr/>
        </p:nvSpPr>
        <p:spPr bwMode="auto">
          <a:xfrm>
            <a:off x="1255310" y="1334150"/>
            <a:ext cx="5369328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 전달 순서를 변경 가능함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CBAC37-274D-47DE-927F-F3359831690A}"/>
              </a:ext>
            </a:extLst>
          </p:cNvPr>
          <p:cNvGrpSpPr/>
          <p:nvPr/>
        </p:nvGrpSpPr>
        <p:grpSpPr>
          <a:xfrm>
            <a:off x="719572" y="1334151"/>
            <a:ext cx="507705" cy="497174"/>
            <a:chOff x="820492" y="3806335"/>
            <a:chExt cx="507705" cy="49717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B1943C9-C3A3-492C-A542-081385A5944B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82233EF-F6E7-4C38-AB5A-9473087F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79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키워드 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45EFAA-6D17-4848-B74C-F3905D500688}"/>
              </a:ext>
            </a:extLst>
          </p:cNvPr>
          <p:cNvGrpSpPr/>
          <p:nvPr/>
        </p:nvGrpSpPr>
        <p:grpSpPr>
          <a:xfrm>
            <a:off x="725069" y="735013"/>
            <a:ext cx="4913732" cy="2936204"/>
            <a:chOff x="702526" y="2051169"/>
            <a:chExt cx="5890479" cy="502956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4E5108A-7600-4D71-8E3F-BC704A199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520D44B-3A58-4706-9D54-1523E18FE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36505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318446-CB48-407C-A251-A2991233F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900457"/>
              <a:ext cx="5890479" cy="18027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030C2B-D7A3-4DFA-87F8-72D0BCC40AEC}"/>
              </a:ext>
            </a:extLst>
          </p:cNvPr>
          <p:cNvSpPr/>
          <p:nvPr/>
        </p:nvSpPr>
        <p:spPr bwMode="auto">
          <a:xfrm>
            <a:off x="725068" y="881236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(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start,end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=1000,step=1):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sum=0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in range(start,end+1,step):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sum+=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return sum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 1:",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(0,10,1))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 2:",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(start=0,end=10,step=1))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키워드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지정시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순서가 상관없음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 3:",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(step=1,end=10,start=0))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맨뒤로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부터만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키워드 인수를 사용하고 앞은 일반인수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 4:",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(0,10,step=1))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맨뒤로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부터만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키워드 인수를 사용하고 앞은 일반인수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print("case 5:",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(0,step=1,end=10))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1376B8C-25B1-43E4-A6E5-84136B6FB483}"/>
              </a:ext>
            </a:extLst>
          </p:cNvPr>
          <p:cNvGrpSpPr/>
          <p:nvPr/>
        </p:nvGrpSpPr>
        <p:grpSpPr>
          <a:xfrm>
            <a:off x="5807191" y="3026514"/>
            <a:ext cx="2206509" cy="1738828"/>
            <a:chOff x="702526" y="2051169"/>
            <a:chExt cx="5890479" cy="297852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D8B3039-C251-48F6-998A-AB55AC0DF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C84DC5-117C-4AEE-9F57-2DC45C08C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3140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F1C6120-7FF7-4E0C-9F08-FD6718794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849415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EB45A2-26D1-44E4-B5DA-F9E6103792EB}"/>
              </a:ext>
            </a:extLst>
          </p:cNvPr>
          <p:cNvSpPr/>
          <p:nvPr/>
        </p:nvSpPr>
        <p:spPr bwMode="auto">
          <a:xfrm>
            <a:off x="5807190" y="3172737"/>
            <a:ext cx="454741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case 1: 55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case 2: 55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case 3: 55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case 4: 55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case 5: 55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28" name="위로 굽은 화살표 22">
            <a:extLst>
              <a:ext uri="{FF2B5EF4-FFF2-40B4-BE49-F238E27FC236}">
                <a16:creationId xmlns:a16="http://schemas.microsoft.com/office/drawing/2014/main" id="{8D8637E9-3C43-4EB2-ACFA-218012996F98}"/>
              </a:ext>
            </a:extLst>
          </p:cNvPr>
          <p:cNvSpPr/>
          <p:nvPr/>
        </p:nvSpPr>
        <p:spPr bwMode="auto">
          <a:xfrm rot="5400000">
            <a:off x="5236612" y="3683248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키워드 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F51606-A844-4002-8249-C90DA5577E61}"/>
              </a:ext>
            </a:extLst>
          </p:cNvPr>
          <p:cNvSpPr/>
          <p:nvPr/>
        </p:nvSpPr>
        <p:spPr bwMode="auto">
          <a:xfrm>
            <a:off x="1255310" y="735013"/>
            <a:ext cx="5369328" cy="738491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디폴트 인수와 마찬가지로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뒤에서부터 키워드 인수를 사용하여야 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809000-20FA-44EA-8FCF-758C381737B6}"/>
              </a:ext>
            </a:extLst>
          </p:cNvPr>
          <p:cNvGrpSpPr/>
          <p:nvPr/>
        </p:nvGrpSpPr>
        <p:grpSpPr>
          <a:xfrm>
            <a:off x="719572" y="735014"/>
            <a:ext cx="507705" cy="738490"/>
            <a:chOff x="820492" y="3806335"/>
            <a:chExt cx="507705" cy="73849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17CF95-716E-46FE-8A75-AB1DD6F2E9B3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73849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51FF494-4C63-432A-93FC-B80DA604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64012"/>
              <a:ext cx="258835" cy="22313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7E79A1-2B5C-42B3-924C-CED0FDCBDC56}"/>
              </a:ext>
            </a:extLst>
          </p:cNvPr>
          <p:cNvSpPr/>
          <p:nvPr/>
        </p:nvSpPr>
        <p:spPr bwMode="auto">
          <a:xfrm>
            <a:off x="1255310" y="1639112"/>
            <a:ext cx="5369328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아래와 같은 경우는 에러 발생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1B8837-B891-4D57-8184-F95B4382A212}"/>
              </a:ext>
            </a:extLst>
          </p:cNvPr>
          <p:cNvGrpSpPr/>
          <p:nvPr/>
        </p:nvGrpSpPr>
        <p:grpSpPr>
          <a:xfrm>
            <a:off x="719572" y="1639113"/>
            <a:ext cx="507705" cy="497174"/>
            <a:chOff x="820492" y="3806335"/>
            <a:chExt cx="507705" cy="4971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D77725B-2AFB-4996-B241-E209E44ECF5C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D45C0C6-E992-43D4-BA39-FD54C06AA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9DDDA82-D17A-4A26-8530-BD7ECCE1A346}"/>
              </a:ext>
            </a:extLst>
          </p:cNvPr>
          <p:cNvGrpSpPr/>
          <p:nvPr/>
        </p:nvGrpSpPr>
        <p:grpSpPr>
          <a:xfrm>
            <a:off x="725068" y="2338388"/>
            <a:ext cx="5739231" cy="1200197"/>
            <a:chOff x="702526" y="2051169"/>
            <a:chExt cx="5890479" cy="205587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C99DA69-E27B-43FA-9149-7F38E942F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FE7F5B5-AC15-4E2E-B3DC-DEB30DEB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48150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60A63CE-15D3-44B7-8B0B-54D1FFEE4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926768"/>
              <a:ext cx="5890479" cy="18027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A68C48-6BAA-467C-AF65-C6D7DB3ED583}"/>
              </a:ext>
            </a:extLst>
          </p:cNvPr>
          <p:cNvSpPr/>
          <p:nvPr/>
        </p:nvSpPr>
        <p:spPr bwMode="auto">
          <a:xfrm>
            <a:off x="725068" y="2484611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#print("error1:",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(0,step=1,10))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#print("error2:",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defaultest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(start=0,step=1,10))</a:t>
            </a:r>
          </a:p>
        </p:txBody>
      </p:sp>
    </p:spTree>
    <p:extLst>
      <p:ext uri="{BB962C8B-B14F-4D97-AF65-F5344CB8AC3E}">
        <p14:creationId xmlns:p14="http://schemas.microsoft.com/office/powerpoint/2010/main" val="4271344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키워드 가변 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5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F51606-A844-4002-8249-C90DA5577E61}"/>
              </a:ext>
            </a:extLst>
          </p:cNvPr>
          <p:cNvSpPr/>
          <p:nvPr/>
        </p:nvSpPr>
        <p:spPr bwMode="auto">
          <a:xfrm>
            <a:off x="1255310" y="735013"/>
            <a:ext cx="5369328" cy="738491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인수전달 개수가 가변 이며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명칭을 키워드로 전달하며 인수 전달 개수도 가변인 경우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809000-20FA-44EA-8FCF-758C381737B6}"/>
              </a:ext>
            </a:extLst>
          </p:cNvPr>
          <p:cNvGrpSpPr/>
          <p:nvPr/>
        </p:nvGrpSpPr>
        <p:grpSpPr>
          <a:xfrm>
            <a:off x="719572" y="735014"/>
            <a:ext cx="507705" cy="738490"/>
            <a:chOff x="820492" y="3806335"/>
            <a:chExt cx="507705" cy="73849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17CF95-716E-46FE-8A75-AB1DD6F2E9B3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738490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51FF494-4C63-432A-93FC-B80DA604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64012"/>
              <a:ext cx="258835" cy="22313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7E79A1-2B5C-42B3-924C-CED0FDCBDC56}"/>
              </a:ext>
            </a:extLst>
          </p:cNvPr>
          <p:cNvSpPr/>
          <p:nvPr/>
        </p:nvSpPr>
        <p:spPr bwMode="auto">
          <a:xfrm>
            <a:off x="1255310" y="1639112"/>
            <a:ext cx="5369328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 시 키워드 인수 방식으로 호출 하여야 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1B8837-B891-4D57-8184-F95B4382A212}"/>
              </a:ext>
            </a:extLst>
          </p:cNvPr>
          <p:cNvGrpSpPr/>
          <p:nvPr/>
        </p:nvGrpSpPr>
        <p:grpSpPr>
          <a:xfrm>
            <a:off x="719572" y="1639113"/>
            <a:ext cx="507705" cy="497174"/>
            <a:chOff x="820492" y="3806335"/>
            <a:chExt cx="507705" cy="4971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D77725B-2AFB-4996-B241-E209E44ECF5C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D45C0C6-E992-43D4-BA39-FD54C06AA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0E53DB-F83A-46A0-8FA8-826AFFBE6A1F}"/>
              </a:ext>
            </a:extLst>
          </p:cNvPr>
          <p:cNvSpPr/>
          <p:nvPr/>
        </p:nvSpPr>
        <p:spPr bwMode="auto">
          <a:xfrm>
            <a:off x="1255310" y="2301895"/>
            <a:ext cx="5369328" cy="738491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별을 두 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(**)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정의하며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다음과 같은 예제의 문법으로 사용함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5C465DA-3B29-4CB6-9B8E-76AF449C1D49}"/>
              </a:ext>
            </a:extLst>
          </p:cNvPr>
          <p:cNvGrpSpPr/>
          <p:nvPr/>
        </p:nvGrpSpPr>
        <p:grpSpPr>
          <a:xfrm>
            <a:off x="719572" y="2301896"/>
            <a:ext cx="507705" cy="738490"/>
            <a:chOff x="820492" y="3806335"/>
            <a:chExt cx="507705" cy="73849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CE1DB77-24E9-4E65-886B-FA4562270919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738490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1FF13A4-9F25-4FD6-B6DF-741FEBFF9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6401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12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키워드 가변 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5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305773-F58E-4C69-85D4-5B18EE65F41A}"/>
              </a:ext>
            </a:extLst>
          </p:cNvPr>
          <p:cNvGrpSpPr/>
          <p:nvPr/>
        </p:nvGrpSpPr>
        <p:grpSpPr>
          <a:xfrm>
            <a:off x="725068" y="735013"/>
            <a:ext cx="6348832" cy="2805536"/>
            <a:chOff x="702526" y="2051169"/>
            <a:chExt cx="5890479" cy="480573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127A06-B852-4F5E-B5B7-62D90DD8A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9A1AFF5-1B81-4D3E-8435-8F21F4E1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23136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BC6242D-888F-4735-9BEE-B0F7AF64C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676630"/>
              <a:ext cx="5890479" cy="18027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0C06C7-F62C-4005-BA48-F4EB040A9BAB}"/>
              </a:ext>
            </a:extLst>
          </p:cNvPr>
          <p:cNvSpPr/>
          <p:nvPr/>
        </p:nvSpPr>
        <p:spPr bwMode="auto">
          <a:xfrm>
            <a:off x="725068" y="881236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testfunc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 (**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args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   start=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args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["start"]  # 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키워드 가변</a:t>
            </a:r>
          </a:p>
          <a:p>
            <a:pPr algn="l" latinLnBrk="0"/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end=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args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["end"]      # 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키워드 가변</a:t>
            </a:r>
          </a:p>
          <a:p>
            <a:pPr algn="l" latinLnBrk="0"/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step=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args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["step"]    # </a:t>
            </a:r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키워드 가변</a:t>
            </a:r>
          </a:p>
          <a:p>
            <a:pPr algn="l" latinLnBrk="0"/>
            <a:r>
              <a:rPr lang="ko-KR" altLang="en-US" sz="15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sum=0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 in range(start,end+1,step):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       sum+=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5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   return sum</a:t>
            </a:r>
          </a:p>
          <a:p>
            <a:pPr algn="l" latinLnBrk="0"/>
            <a:endParaRPr lang="en-US" altLang="ko-KR" sz="15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print("case 1:", 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testfunc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(start=0,end=10,step=1))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print("case 2:", </a:t>
            </a:r>
            <a:r>
              <a:rPr lang="en-US" altLang="ko-KR" sz="1500" dirty="0" err="1">
                <a:latin typeface="Consolas" panose="020B0609020204030204" pitchFamily="49" charset="0"/>
                <a:ea typeface="굴림" panose="020B0600000101010101" pitchFamily="50" charset="-127"/>
              </a:rPr>
              <a:t>testfunc</a:t>
            </a:r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(end=100,step=1,start=10))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CB6EDF-4914-4776-9496-A85D5971BE74}"/>
              </a:ext>
            </a:extLst>
          </p:cNvPr>
          <p:cNvGrpSpPr/>
          <p:nvPr/>
        </p:nvGrpSpPr>
        <p:grpSpPr>
          <a:xfrm>
            <a:off x="4871895" y="3639839"/>
            <a:ext cx="2570306" cy="1357305"/>
            <a:chOff x="702526" y="2051169"/>
            <a:chExt cx="5890479" cy="232499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4152021-9B5D-4D20-9733-95B102A4D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BF9B8AF-E68B-4297-83BA-05B7023C2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750619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1BD66F3-9CC8-41B7-8130-8C087EC5B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95886"/>
              <a:ext cx="5890479" cy="18027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803B78-3656-4F5B-9580-3D8B58F7FBD9}"/>
              </a:ext>
            </a:extLst>
          </p:cNvPr>
          <p:cNvSpPr/>
          <p:nvPr/>
        </p:nvSpPr>
        <p:spPr bwMode="auto">
          <a:xfrm>
            <a:off x="4871893" y="3786062"/>
            <a:ext cx="454741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case 1: 55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case 2: 5005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38" name="위로 굽은 화살표 22">
            <a:extLst>
              <a:ext uri="{FF2B5EF4-FFF2-40B4-BE49-F238E27FC236}">
                <a16:creationId xmlns:a16="http://schemas.microsoft.com/office/drawing/2014/main" id="{2F876220-E0D1-496C-AFF2-05C6D3D01879}"/>
              </a:ext>
            </a:extLst>
          </p:cNvPr>
          <p:cNvSpPr/>
          <p:nvPr/>
        </p:nvSpPr>
        <p:spPr bwMode="auto">
          <a:xfrm rot="5400000">
            <a:off x="4301315" y="3553943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294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CB6EDF-4914-4776-9496-A85D5971BE74}"/>
              </a:ext>
            </a:extLst>
          </p:cNvPr>
          <p:cNvGrpSpPr/>
          <p:nvPr/>
        </p:nvGrpSpPr>
        <p:grpSpPr>
          <a:xfrm>
            <a:off x="6054319" y="995733"/>
            <a:ext cx="2848381" cy="3587166"/>
            <a:chOff x="702526" y="2051169"/>
            <a:chExt cx="5890479" cy="614462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4152021-9B5D-4D20-9733-95B102A4D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BF9B8AF-E68B-4297-83BA-05B7023C2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48011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1BD66F3-9CC8-41B7-8130-8C087EC5B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015521"/>
              <a:ext cx="5890479" cy="18027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803B78-3656-4F5B-9580-3D8B58F7FBD9}"/>
              </a:ext>
            </a:extLst>
          </p:cNvPr>
          <p:cNvSpPr/>
          <p:nvPr/>
        </p:nvSpPr>
        <p:spPr bwMode="auto">
          <a:xfrm>
            <a:off x="6054318" y="1141956"/>
            <a:ext cx="4547413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***********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&amp;&amp;&amp;&amp;&amp;&amp;&amp;&amp;&amp;&amp;&amp;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===========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********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????????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========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%%%%%%%%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38" name="위로 굽은 화살표 22">
            <a:extLst>
              <a:ext uri="{FF2B5EF4-FFF2-40B4-BE49-F238E27FC236}">
                <a16:creationId xmlns:a16="http://schemas.microsoft.com/office/drawing/2014/main" id="{2F876220-E0D1-496C-AFF2-05C6D3D01879}"/>
              </a:ext>
            </a:extLst>
          </p:cNvPr>
          <p:cNvSpPr/>
          <p:nvPr/>
        </p:nvSpPr>
        <p:spPr bwMode="auto">
          <a:xfrm rot="5400000">
            <a:off x="5483740" y="909837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키워드 가변 인수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5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305773-F58E-4C69-85D4-5B18EE65F41A}"/>
              </a:ext>
            </a:extLst>
          </p:cNvPr>
          <p:cNvGrpSpPr/>
          <p:nvPr/>
        </p:nvGrpSpPr>
        <p:grpSpPr>
          <a:xfrm>
            <a:off x="725069" y="735013"/>
            <a:ext cx="4926432" cy="3373490"/>
            <a:chOff x="702526" y="2051169"/>
            <a:chExt cx="5890479" cy="577861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127A06-B852-4F5E-B5B7-62D90DD8A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9A1AFF5-1B81-4D3E-8435-8F21F4E12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1141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BC6242D-888F-4735-9BEE-B0F7AF64C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649505"/>
              <a:ext cx="5890479" cy="18027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0C06C7-F62C-4005-BA48-F4EB040A9BAB}"/>
              </a:ext>
            </a:extLst>
          </p:cNvPr>
          <p:cNvSpPr/>
          <p:nvPr/>
        </p:nvSpPr>
        <p:spPr bwMode="auto">
          <a:xfrm>
            <a:off x="725068" y="881236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testfunc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(*s,**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args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start=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args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["start"]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end=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args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["end"]   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step=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args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["step"] 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for c in s: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print(" "*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start,end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="")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for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in range(start,end+1,step):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   print(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c,end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="")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print("\n")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print("="*30)</a:t>
            </a: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testfunc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("*","&amp;","=",start=0,end=10,step=1)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print("="*30)</a:t>
            </a: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testfunc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("*","?","=","%",start=3,end=10,step=1)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9AE1A-7E53-4BD9-9447-3E0CE2C78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4166139"/>
            <a:ext cx="4709183" cy="3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</a:t>
            </a:r>
            <a:r>
              <a:rPr kumimoji="0" lang="en-US" altLang="ko-KR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6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가변을 섞어서 사용하는 것도 가능함</a:t>
            </a:r>
          </a:p>
        </p:txBody>
      </p:sp>
    </p:spTree>
    <p:extLst>
      <p:ext uri="{BB962C8B-B14F-4D97-AF65-F5344CB8AC3E}">
        <p14:creationId xmlns:p14="http://schemas.microsoft.com/office/powerpoint/2010/main" val="614312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함수의 특이사항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전역변수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지역변수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docstring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704523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전역변수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지역변수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EE8B73-7C0C-4B10-A353-3A998C26B482}"/>
              </a:ext>
            </a:extLst>
          </p:cNvPr>
          <p:cNvGrpSpPr/>
          <p:nvPr/>
        </p:nvGrpSpPr>
        <p:grpSpPr>
          <a:xfrm>
            <a:off x="719572" y="735013"/>
            <a:ext cx="5875492" cy="1274762"/>
            <a:chOff x="712788" y="1280160"/>
            <a:chExt cx="5875492" cy="127476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F21C477-AC22-405A-9D91-519A25D3CDC0}"/>
                </a:ext>
              </a:extLst>
            </p:cNvPr>
            <p:cNvSpPr/>
            <p:nvPr/>
          </p:nvSpPr>
          <p:spPr bwMode="auto">
            <a:xfrm>
              <a:off x="712788" y="1486116"/>
              <a:ext cx="2868785" cy="106880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360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전체에 해당 값이 사용됨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763CBF-D951-40E9-B867-260EDB4D5936}"/>
                </a:ext>
              </a:extLst>
            </p:cNvPr>
            <p:cNvSpPr/>
            <p:nvPr/>
          </p:nvSpPr>
          <p:spPr bwMode="auto">
            <a:xfrm>
              <a:off x="3719495" y="1486116"/>
              <a:ext cx="2868785" cy="106880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360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함수에서만 영향력이 미치는 변수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DCC1A84-BC94-4AF9-BB04-608D6AAD008B}"/>
                </a:ext>
              </a:extLst>
            </p:cNvPr>
            <p:cNvSpPr/>
            <p:nvPr/>
          </p:nvSpPr>
          <p:spPr bwMode="auto">
            <a:xfrm>
              <a:off x="1080806" y="1280161"/>
              <a:ext cx="2132749" cy="3867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전역변수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E28DAE-C236-441C-A176-423CB9103ECC}"/>
                </a:ext>
              </a:extLst>
            </p:cNvPr>
            <p:cNvSpPr/>
            <p:nvPr/>
          </p:nvSpPr>
          <p:spPr bwMode="auto">
            <a:xfrm>
              <a:off x="4087513" y="1280160"/>
              <a:ext cx="2132749" cy="386791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지역변수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F2D71B-6091-4DDF-8BCD-C165217DDC8F}"/>
              </a:ext>
            </a:extLst>
          </p:cNvPr>
          <p:cNvSpPr/>
          <p:nvPr/>
        </p:nvSpPr>
        <p:spPr bwMode="auto">
          <a:xfrm>
            <a:off x="719138" y="2339908"/>
            <a:ext cx="2090737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주의사항</a:t>
            </a:r>
            <a:endParaRPr kumimoji="0" lang="ko-KR" altLang="en-US" sz="20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8BC990-51B0-41C3-9268-8B04517FC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02" y="2810056"/>
            <a:ext cx="5761777" cy="13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다르게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파이썬에서는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변수의 선언이 없음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함수내에서 값을 대입하는 순간 지역변수가 됨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전역변수는 함수에서 해당 값을 바꿀 수 없으며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바꾸는 경우 지역변수가 됨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상수로만 사용됨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D8038B-0FF3-49CD-8F72-0326CDF6CD92}"/>
              </a:ext>
            </a:extLst>
          </p:cNvPr>
          <p:cNvCxnSpPr/>
          <p:nvPr/>
        </p:nvCxnSpPr>
        <p:spPr bwMode="auto">
          <a:xfrm>
            <a:off x="719572" y="2248080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AED5ED-F579-487E-86E7-A77B46BDB0EE}"/>
              </a:ext>
            </a:extLst>
          </p:cNvPr>
          <p:cNvCxnSpPr/>
          <p:nvPr/>
        </p:nvCxnSpPr>
        <p:spPr bwMode="auto">
          <a:xfrm>
            <a:off x="719572" y="4202531"/>
            <a:ext cx="5905066" cy="0"/>
          </a:xfrm>
          <a:prstGeom prst="line">
            <a:avLst/>
          </a:prstGeom>
          <a:noFill/>
          <a:ln w="1905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921021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위로 굽은 화살표 22">
            <a:extLst>
              <a:ext uri="{FF2B5EF4-FFF2-40B4-BE49-F238E27FC236}">
                <a16:creationId xmlns:a16="http://schemas.microsoft.com/office/drawing/2014/main" id="{86858EE6-4FC7-4085-9313-EF127EB54444}"/>
              </a:ext>
            </a:extLst>
          </p:cNvPr>
          <p:cNvSpPr/>
          <p:nvPr/>
        </p:nvSpPr>
        <p:spPr bwMode="auto">
          <a:xfrm>
            <a:off x="2321473" y="2293934"/>
            <a:ext cx="559595" cy="24398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/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전역변수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지역변수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5068" y="1749391"/>
            <a:ext cx="1836649" cy="1286287"/>
            <a:chOff x="725068" y="1749391"/>
            <a:chExt cx="1836649" cy="128628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9B1E9B-EEC7-492D-A64E-C3AA78914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25069" y="1749391"/>
              <a:ext cx="1836648" cy="28269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EBF242-9C19-4ACD-8D59-FA46A9A01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25069" y="2032083"/>
              <a:ext cx="1836648" cy="99051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0126995-A203-4AA4-BE90-E5F3E0CF9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25069" y="2930435"/>
              <a:ext cx="1836648" cy="105243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8B7CF5-CADF-40CE-BC35-493B819175C1}"/>
                </a:ext>
              </a:extLst>
            </p:cNvPr>
            <p:cNvSpPr/>
            <p:nvPr/>
          </p:nvSpPr>
          <p:spPr bwMode="auto">
            <a:xfrm>
              <a:off x="725068" y="1895614"/>
              <a:ext cx="1836649" cy="103482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def test():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    a=1</a:t>
              </a:r>
            </a:p>
            <a:p>
              <a:pPr algn="l" latinLnBrk="0"/>
              <a:endPara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test()</a:t>
              </a:r>
            </a:p>
            <a:p>
              <a:pPr algn="l" latinLnBrk="0"/>
              <a:r>
                <a:rPr lang="en-US" altLang="ko-KR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print(a) # </a:t>
              </a:r>
              <a:r>
                <a:rPr lang="ko-KR" altLang="en-US" sz="1200" dirty="0">
                  <a:latin typeface="Consolas" panose="020B0609020204030204" pitchFamily="49" charset="0"/>
                  <a:ea typeface="굴림" panose="020B0600000101010101" pitchFamily="50" charset="-127"/>
                </a:rPr>
                <a:t>에러발생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DCDDD66-ABFA-4053-8750-AFFA96664D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2881068" y="1749391"/>
            <a:ext cx="5948826" cy="2826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312D4E-5DB5-4CDD-B5A4-256B67A6E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2881068" y="2032083"/>
            <a:ext cx="5948826" cy="179403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7A0B36-CF90-4BB8-8CEB-CF09A4EC24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2881068" y="3766908"/>
            <a:ext cx="5948826" cy="10524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90774D-DFD7-4021-BD8B-0BB6F5E58080}"/>
              </a:ext>
            </a:extLst>
          </p:cNvPr>
          <p:cNvSpPr/>
          <p:nvPr/>
        </p:nvSpPr>
        <p:spPr bwMode="auto">
          <a:xfrm>
            <a:off x="2881068" y="1895614"/>
            <a:ext cx="5739231" cy="187129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 RESTART: C:/Users/iamhpd/AppData/Local/Programs/Python/Python37/test1.py ==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File "C:/Users/iamhpd/AppData/Local/Programs/Python/Python37/test1.py", line 5, in &lt;module&gt;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print(a) #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에러발생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NameError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name 'a' is not defined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B254D3-3ACA-4992-836E-47CABDE5DCF6}"/>
              </a:ext>
            </a:extLst>
          </p:cNvPr>
          <p:cNvSpPr/>
          <p:nvPr/>
        </p:nvSpPr>
        <p:spPr>
          <a:xfrm>
            <a:off x="3860898" y="3396638"/>
            <a:ext cx="1994583" cy="2376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F51606-A844-4002-8249-C90DA5577E61}"/>
              </a:ext>
            </a:extLst>
          </p:cNvPr>
          <p:cNvSpPr/>
          <p:nvPr/>
        </p:nvSpPr>
        <p:spPr bwMode="auto">
          <a:xfrm>
            <a:off x="1255310" y="735013"/>
            <a:ext cx="7385454" cy="738491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함수에서 사용된 지역변수는 다른 함수나 메인 에서 해당 변수를 가져다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사용할 수 없음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809000-20FA-44EA-8FCF-758C381737B6}"/>
              </a:ext>
            </a:extLst>
          </p:cNvPr>
          <p:cNvGrpSpPr/>
          <p:nvPr/>
        </p:nvGrpSpPr>
        <p:grpSpPr>
          <a:xfrm>
            <a:off x="719572" y="735014"/>
            <a:ext cx="507705" cy="738490"/>
            <a:chOff x="820492" y="3806335"/>
            <a:chExt cx="507705" cy="73849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17CF95-716E-46FE-8A75-AB1DD6F2E9B3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73849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51FF494-4C63-432A-93FC-B80DA604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6401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917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778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편리한 함수 사용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850661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373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함수는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프로그램을 모아서 정의한 후 해당 내용을 프로그램 내부에서 필요시 호출하여 사용하는 프로그램 기법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함수는 개발자가 스스로 정의하고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필요시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호출하여 사용할 수도 있고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이미 다른 사람들이 개발해 놓은 유용한 함수를 편리하게 가져다 사용할 수도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함수를 사용함으로써 프로그램 코딩이 간결해지고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또 이미 누군가가 정의해 놓은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유용한 함수를 사용함으로써 복잡한 프로그램을 쉽게 구현할 수도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C, java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등 모든 프로그래밍 언어에서도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당연히 함수는 기본적으로 사용됩니다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여러분은 함수의 일반적인 사항에 대하여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검색을 통해 미리 알아보도록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44320" y="2906969"/>
            <a:ext cx="3199995" cy="1751478"/>
            <a:chOff x="4544320" y="2290727"/>
            <a:chExt cx="3199995" cy="175147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DCDDD66-ABFA-4053-8750-AFFA96664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4544320" y="2290727"/>
              <a:ext cx="3199995" cy="28269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9312D4E-5DB5-4CDD-B5A4-256B67A6E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4544320" y="2573419"/>
              <a:ext cx="3199995" cy="137806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77A0B36-CF90-4BB8-8CEB-CF09A4EC2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4544320" y="3936962"/>
              <a:ext cx="3199995" cy="10524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790774D-DFD7-4021-BD8B-0BB6F5E58080}"/>
                </a:ext>
              </a:extLst>
            </p:cNvPr>
            <p:cNvSpPr/>
            <p:nvPr/>
          </p:nvSpPr>
          <p:spPr bwMode="auto">
            <a:xfrm>
              <a:off x="4544320" y="2436951"/>
              <a:ext cx="2999791" cy="15145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…==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testf1: 1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testf2: 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즐거운 실습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testf3: 3.141592</a:t>
              </a:r>
            </a:p>
            <a:p>
              <a:pPr algn="l" latinLnBrk="0"/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랄랄라</a:t>
              </a:r>
              <a:endPara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</p:grpSp>
      <p:sp>
        <p:nvSpPr>
          <p:cNvPr id="18" name="위로 굽은 화살표 22">
            <a:extLst>
              <a:ext uri="{FF2B5EF4-FFF2-40B4-BE49-F238E27FC236}">
                <a16:creationId xmlns:a16="http://schemas.microsoft.com/office/drawing/2014/main" id="{703E8DFE-D4B6-4D94-B352-556278FAB647}"/>
              </a:ext>
            </a:extLst>
          </p:cNvPr>
          <p:cNvSpPr/>
          <p:nvPr/>
        </p:nvSpPr>
        <p:spPr bwMode="auto">
          <a:xfrm rot="5400000">
            <a:off x="3906255" y="3969090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전역변수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지역변수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CC260D-6CE6-4815-A270-334D27434B8F}"/>
              </a:ext>
            </a:extLst>
          </p:cNvPr>
          <p:cNvGrpSpPr/>
          <p:nvPr/>
        </p:nvGrpSpPr>
        <p:grpSpPr>
          <a:xfrm>
            <a:off x="725068" y="735013"/>
            <a:ext cx="3399257" cy="3923434"/>
            <a:chOff x="702526" y="2051169"/>
            <a:chExt cx="5890479" cy="672063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9B1E9B-EEC7-492D-A64E-C3AA78914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EBF242-9C19-4ACD-8D59-FA46A9A01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60561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0126995-A203-4AA4-BE90-E5F3E0CF9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591530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8B7CF5-CADF-40CE-BC35-493B819175C1}"/>
              </a:ext>
            </a:extLst>
          </p:cNvPr>
          <p:cNvSpPr/>
          <p:nvPr/>
        </p:nvSpPr>
        <p:spPr bwMode="auto">
          <a:xfrm>
            <a:off x="725068" y="881236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def testf1():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a=1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print("testf1:",a)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def testf2():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a="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즐거운 실습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print("testf2:",a)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def testf3():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a=3.141592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print("testf3:",a)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testf1()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testf2()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testf3()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a="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랄랄라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print(a)</a:t>
            </a:r>
            <a:endParaRPr lang="ko-KR" altLang="en-US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1CBB88-3637-49EC-B9B5-37919CF6FB18}"/>
              </a:ext>
            </a:extLst>
          </p:cNvPr>
          <p:cNvSpPr/>
          <p:nvPr/>
        </p:nvSpPr>
        <p:spPr>
          <a:xfrm>
            <a:off x="4266509" y="1293594"/>
            <a:ext cx="4180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CC6600"/>
              </a:buClr>
              <a:buSzPct val="10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testf1(), testf2(), test3(), main</a:t>
            </a:r>
            <a:r>
              <a:rPr kumimoji="0" lang="ko-KR" altLang="en-US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에 </a:t>
            </a:r>
            <a:r>
              <a:rPr kumimoji="0" lang="en-US" altLang="ko-KR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/>
            </a:r>
            <a:br>
              <a:rPr kumimoji="0" lang="en-US" altLang="ko-KR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</a:br>
            <a:r>
              <a:rPr kumimoji="0" lang="ko-KR" altLang="en-US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선언된 </a:t>
            </a:r>
            <a:r>
              <a:rPr kumimoji="0" lang="en-US" altLang="ko-KR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a</a:t>
            </a:r>
            <a:r>
              <a:rPr kumimoji="0" lang="ko-KR" altLang="en-US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변수는 이름만 </a:t>
            </a:r>
            <a:r>
              <a:rPr kumimoji="0" lang="en-US" altLang="ko-KR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a</a:t>
            </a:r>
            <a:r>
              <a:rPr kumimoji="0" lang="ko-KR" altLang="en-US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로 같을 뿐 </a:t>
            </a:r>
            <a:r>
              <a:rPr kumimoji="0" lang="en-US" altLang="ko-KR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/>
            </a:r>
            <a:br>
              <a:rPr kumimoji="0" lang="en-US" altLang="ko-KR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</a:br>
            <a:r>
              <a:rPr kumimoji="0" lang="ko-KR" altLang="en-US" sz="1600" b="1" kern="0" dirty="0">
                <a:solidFill>
                  <a:srgbClr val="CC6600"/>
                </a:solidFill>
                <a:effectLst>
                  <a:glow rad="127000">
                    <a:schemeClr val="bg1"/>
                  </a:glow>
                </a:effectLst>
                <a:latin typeface="나눔바른고딕"/>
                <a:ea typeface="나눔바른고딕"/>
              </a:rPr>
              <a:t>전혀 다른 변수임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7CE018-CE54-46F9-A314-06DE32662402}"/>
              </a:ext>
            </a:extLst>
          </p:cNvPr>
          <p:cNvSpPr/>
          <p:nvPr/>
        </p:nvSpPr>
        <p:spPr>
          <a:xfrm>
            <a:off x="1706274" y="1310499"/>
            <a:ext cx="1274479" cy="28269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8B8B08-4B3A-4CC3-9D65-692D25A902EC}"/>
              </a:ext>
            </a:extLst>
          </p:cNvPr>
          <p:cNvSpPr/>
          <p:nvPr/>
        </p:nvSpPr>
        <p:spPr>
          <a:xfrm>
            <a:off x="1706274" y="2196853"/>
            <a:ext cx="1274479" cy="28269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0F2C05-8915-43CC-A517-C91978970693}"/>
              </a:ext>
            </a:extLst>
          </p:cNvPr>
          <p:cNvSpPr/>
          <p:nvPr/>
        </p:nvSpPr>
        <p:spPr>
          <a:xfrm>
            <a:off x="1706274" y="3011634"/>
            <a:ext cx="1274479" cy="28269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3D84CE1-6BF3-4713-A970-0E4F343D3F8E}"/>
              </a:ext>
            </a:extLst>
          </p:cNvPr>
          <p:cNvCxnSpPr>
            <a:cxnSpLocks/>
          </p:cNvCxnSpPr>
          <p:nvPr/>
        </p:nvCxnSpPr>
        <p:spPr bwMode="auto">
          <a:xfrm flipV="1">
            <a:off x="2980753" y="1449128"/>
            <a:ext cx="1333667" cy="879180"/>
          </a:xfrm>
          <a:prstGeom prst="bentConnector3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9AF883A-C2E3-4660-8559-AFC5A25AA7EE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2980753" y="1449128"/>
            <a:ext cx="1333667" cy="1703852"/>
          </a:xfrm>
          <a:prstGeom prst="bentConnector3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E508EFE-03F7-4DB4-AFA4-A9C3A607265E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 flipV="1">
            <a:off x="2980753" y="1449128"/>
            <a:ext cx="1333667" cy="2717"/>
          </a:xfrm>
          <a:prstGeom prst="bentConnector3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05797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전역변수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지역변수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ED474E-AD95-45FA-A495-AB7D4BDC1789}"/>
              </a:ext>
            </a:extLst>
          </p:cNvPr>
          <p:cNvSpPr/>
          <p:nvPr/>
        </p:nvSpPr>
        <p:spPr bwMode="auto">
          <a:xfrm>
            <a:off x="1255310" y="735013"/>
            <a:ext cx="5334403" cy="738491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전역변수는 메인에서만 변경 가능하며 함수에서는 변경하지 않는 상수로만 사용됨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0414E9-29F1-47E9-8EB2-47CDCDE73B95}"/>
              </a:ext>
            </a:extLst>
          </p:cNvPr>
          <p:cNvGrpSpPr/>
          <p:nvPr/>
        </p:nvGrpSpPr>
        <p:grpSpPr>
          <a:xfrm>
            <a:off x="719572" y="735014"/>
            <a:ext cx="507705" cy="738490"/>
            <a:chOff x="820492" y="3806335"/>
            <a:chExt cx="507705" cy="7384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7AAED32-B17F-432E-A24D-9D1C309ED880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738490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1FB8E75-8507-46EC-9F54-3C3F7C14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64012"/>
              <a:ext cx="258835" cy="223134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0E6F0E-F118-4E8C-82F5-E24AB3B90A8D}"/>
              </a:ext>
            </a:extLst>
          </p:cNvPr>
          <p:cNvSpPr/>
          <p:nvPr/>
        </p:nvSpPr>
        <p:spPr bwMode="auto">
          <a:xfrm>
            <a:off x="1255310" y="1639112"/>
            <a:ext cx="5334403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 시 지역변수가 됨 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3952856-AE74-4A17-9356-FBEFB2F2C1E0}"/>
              </a:ext>
            </a:extLst>
          </p:cNvPr>
          <p:cNvGrpSpPr/>
          <p:nvPr/>
        </p:nvGrpSpPr>
        <p:grpSpPr>
          <a:xfrm>
            <a:off x="719572" y="1639113"/>
            <a:ext cx="507705" cy="497174"/>
            <a:chOff x="820492" y="3806335"/>
            <a:chExt cx="507705" cy="49717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97E66C0-5A76-4CFE-82D1-B09AD3E07A17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6A00712-1AE5-49BA-915D-8D87A67FB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D36CBB-0839-4641-B228-1529B2A0DD53}"/>
              </a:ext>
            </a:extLst>
          </p:cNvPr>
          <p:cNvSpPr/>
          <p:nvPr/>
        </p:nvSpPr>
        <p:spPr bwMode="auto">
          <a:xfrm>
            <a:off x="1255310" y="2301895"/>
            <a:ext cx="5334403" cy="126045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 내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testf2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함수내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exrate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지역변수로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testf2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에서만 작용하고 함수를 빠져 나와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case2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testf1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만나면 기존 지역변수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exrate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의미가 없이 전역변수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exrate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사용됨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25F56F5-7978-4DC4-91F3-8BFC56E97B83}"/>
              </a:ext>
            </a:extLst>
          </p:cNvPr>
          <p:cNvGrpSpPr/>
          <p:nvPr/>
        </p:nvGrpSpPr>
        <p:grpSpPr>
          <a:xfrm>
            <a:off x="719572" y="2301896"/>
            <a:ext cx="507705" cy="1260454"/>
            <a:chOff x="820492" y="3806335"/>
            <a:chExt cx="507705" cy="126045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0BB87B-39F8-49A6-A1CA-5DC0779DCD11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1260454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05F4E3-680E-435F-A611-77DF28163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32499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667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위로 굽은 화살표 22">
            <a:extLst>
              <a:ext uri="{FF2B5EF4-FFF2-40B4-BE49-F238E27FC236}">
                <a16:creationId xmlns:a16="http://schemas.microsoft.com/office/drawing/2014/main" id="{6595D708-84DC-442E-AAB5-2044C7F356FC}"/>
              </a:ext>
            </a:extLst>
          </p:cNvPr>
          <p:cNvSpPr/>
          <p:nvPr/>
        </p:nvSpPr>
        <p:spPr bwMode="auto">
          <a:xfrm rot="5400000">
            <a:off x="4518540" y="3724984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전역변수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지역변수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751D66-A19A-46EB-98E0-DF4EB9ADAE30}"/>
              </a:ext>
            </a:extLst>
          </p:cNvPr>
          <p:cNvGrpSpPr/>
          <p:nvPr/>
        </p:nvGrpSpPr>
        <p:grpSpPr>
          <a:xfrm>
            <a:off x="725068" y="735013"/>
            <a:ext cx="4980407" cy="3024986"/>
            <a:chOff x="702526" y="2051169"/>
            <a:chExt cx="5890479" cy="518164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2388FCE-0931-4102-8CB3-9F1E884C0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49A3C-AC15-4C0C-AAE3-5CB2F194D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460727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0192A4-56AE-4EAD-8778-862A540F6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052537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979F33-898D-41EE-91EE-58FA2DACEF34}"/>
              </a:ext>
            </a:extLst>
          </p:cNvPr>
          <p:cNvSpPr/>
          <p:nvPr/>
        </p:nvSpPr>
        <p:spPr bwMode="auto">
          <a:xfrm>
            <a:off x="725068" y="881236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def testf1():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print("testf1: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현재 달러환율은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달러당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",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exrate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원이며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print("testf1: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미화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달러는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",100*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exrate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 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def testf2():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exrate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=1011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print("testf2: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현재 달러환율은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달러당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",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exrate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원이며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print("testf2: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미화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달러는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",100*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exrate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,"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 입니다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exrate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=1021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testf1()</a:t>
            </a:r>
          </a:p>
          <a:p>
            <a:pPr algn="l" latinLnBrk="0"/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exrate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=1120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testf1()</a:t>
            </a:r>
          </a:p>
          <a:p>
            <a:pPr algn="l" latinLnBrk="0"/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testf2() #case 1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testf1() #case 2</a:t>
            </a:r>
            <a:endParaRPr lang="ko-KR" altLang="en-US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E7C349-6829-493D-8F2B-066A641C6BD4}"/>
              </a:ext>
            </a:extLst>
          </p:cNvPr>
          <p:cNvGrpSpPr/>
          <p:nvPr/>
        </p:nvGrpSpPr>
        <p:grpSpPr>
          <a:xfrm>
            <a:off x="5105401" y="2659078"/>
            <a:ext cx="3848100" cy="2162191"/>
            <a:chOff x="702526" y="2051169"/>
            <a:chExt cx="5890479" cy="370372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22AC395-8BFD-4570-98FF-71C78AABC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DCB4046-E029-43F9-81CD-CE0C73868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21948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AA4FD12-33FE-47DA-B42C-9FB86E380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574613"/>
              <a:ext cx="5890479" cy="180276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6A5E6C-D46F-4F61-8FD3-E62F78BAADA0}"/>
              </a:ext>
            </a:extLst>
          </p:cNvPr>
          <p:cNvSpPr/>
          <p:nvPr/>
        </p:nvSpPr>
        <p:spPr bwMode="auto">
          <a:xfrm>
            <a:off x="5105400" y="2805301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testf1: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현재 달러환율은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달러당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1021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원이며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testf1: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미화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달러는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102100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 입니다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testf1: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현재 달러환율은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달러당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1120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원이며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testf1: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미화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달러는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112000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 입니다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testf2: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현재 달러환율은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달러당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1011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원이며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testf2: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미화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달러는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101100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 입니다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testf1: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현재 달러환율은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달러당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1120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원이며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testf1: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미화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달러는  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112000 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원 입니다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571613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docstring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D3260D-E79F-4E49-871F-D19E07544BC3}"/>
              </a:ext>
            </a:extLst>
          </p:cNvPr>
          <p:cNvSpPr/>
          <p:nvPr/>
        </p:nvSpPr>
        <p:spPr bwMode="auto">
          <a:xfrm>
            <a:off x="1255310" y="735013"/>
            <a:ext cx="5369328" cy="738491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함수에 대하여 주석이나 설명을 기입할 때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docstring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74951B-C6C4-4667-94A1-767611203908}"/>
              </a:ext>
            </a:extLst>
          </p:cNvPr>
          <p:cNvGrpSpPr/>
          <p:nvPr/>
        </p:nvGrpSpPr>
        <p:grpSpPr>
          <a:xfrm>
            <a:off x="719572" y="735014"/>
            <a:ext cx="507705" cy="738490"/>
            <a:chOff x="820492" y="3806335"/>
            <a:chExt cx="507705" cy="73849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C29AD23-2910-4315-B10F-3EC286170637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738490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53EAC7F-E47C-46A0-9060-41025F83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64012"/>
              <a:ext cx="258835" cy="223134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EB0203-8475-42A3-9477-81E3A803BE8F}"/>
              </a:ext>
            </a:extLst>
          </p:cNvPr>
          <p:cNvSpPr/>
          <p:nvPr/>
        </p:nvSpPr>
        <p:spPr bwMode="auto">
          <a:xfrm>
            <a:off x="1255310" y="1646610"/>
            <a:ext cx="5369328" cy="738491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맨 앞에 세 개의 따옴표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(""")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설명을 시작하고 끝나는 시점에 세 개의 따옴표를 사용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0C7FA1D-F59D-4994-9BDF-0459415BC7A4}"/>
              </a:ext>
            </a:extLst>
          </p:cNvPr>
          <p:cNvGrpSpPr/>
          <p:nvPr/>
        </p:nvGrpSpPr>
        <p:grpSpPr>
          <a:xfrm>
            <a:off x="719572" y="1646611"/>
            <a:ext cx="507705" cy="738490"/>
            <a:chOff x="820492" y="3806335"/>
            <a:chExt cx="507705" cy="73849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FDCB959-6ACD-4520-BC03-3FCBAFBBA794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738490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4600459-19A3-49FC-A52B-3F3C8A268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64012"/>
              <a:ext cx="258835" cy="223134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4E3BE7-6670-483B-9DE4-E60E6421958E}"/>
              </a:ext>
            </a:extLst>
          </p:cNvPr>
          <p:cNvSpPr/>
          <p:nvPr/>
        </p:nvSpPr>
        <p:spPr bwMode="auto">
          <a:xfrm>
            <a:off x="1255310" y="2558207"/>
            <a:ext cx="5369328" cy="994618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내장 함수나 다른 오픈 라이브러리를 가져다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사용할 때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사용할 함수가 궁금할 때 대화식 모드에서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help(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함수명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많이 사용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9A5D182-2E95-4296-A202-2865F5D925B1}"/>
              </a:ext>
            </a:extLst>
          </p:cNvPr>
          <p:cNvGrpSpPr/>
          <p:nvPr/>
        </p:nvGrpSpPr>
        <p:grpSpPr>
          <a:xfrm>
            <a:off x="719572" y="2558207"/>
            <a:ext cx="507705" cy="994617"/>
            <a:chOff x="820492" y="3806334"/>
            <a:chExt cx="507705" cy="99461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A9D77B2-B7D0-4213-8B5A-9BCE74FCA5E9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994617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EF01E47-165D-4863-9518-C2136598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19207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458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docstring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5E1789-6E1B-4B2A-9DA0-151F29CA6E40}"/>
              </a:ext>
            </a:extLst>
          </p:cNvPr>
          <p:cNvGrpSpPr/>
          <p:nvPr/>
        </p:nvGrpSpPr>
        <p:grpSpPr>
          <a:xfrm>
            <a:off x="725068" y="735013"/>
            <a:ext cx="5739231" cy="2581525"/>
            <a:chOff x="702526" y="2051169"/>
            <a:chExt cx="5890479" cy="4422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4B8A518-B293-43EB-8005-C8E3269A7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36FFA9D-E35E-4743-8010-AA42AA5CA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81866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94DDD77-082B-440E-B59C-2C5B62743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92911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3EEBD2-ABB9-4027-B06D-902CECB1B3E2}"/>
              </a:ext>
            </a:extLst>
          </p:cNvPr>
          <p:cNvSpPr/>
          <p:nvPr/>
        </p:nvSpPr>
        <p:spPr bwMode="auto">
          <a:xfrm>
            <a:off x="725068" y="881236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def testf1():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"""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이 함수는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홍필두가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최선을 다하여 멋지게 만든 함수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인수 값에 숫자만큼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부터 해당 값을 더한 값을 출력해 준다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"""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sum=0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for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in range(n+1):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    sum+=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합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:",sum)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#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프로그램에서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특히 대화식 모드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)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해당함수가 궁금할 때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help(testf1)</a:t>
            </a:r>
            <a:endParaRPr lang="ko-KR" altLang="en-US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658673-2BE6-4D96-9810-D2E5D2A3D007}"/>
              </a:ext>
            </a:extLst>
          </p:cNvPr>
          <p:cNvGrpSpPr/>
          <p:nvPr/>
        </p:nvGrpSpPr>
        <p:grpSpPr>
          <a:xfrm>
            <a:off x="3404770" y="3057988"/>
            <a:ext cx="5189028" cy="1925165"/>
            <a:chOff x="702526" y="2051169"/>
            <a:chExt cx="5890479" cy="329770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DD151B-870A-433C-BCAA-FE3D01178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5E491DB-098B-4582-B704-C3D386686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279580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9F337F8-DBE0-4A21-8E13-056B89D7D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168600"/>
              <a:ext cx="5890479" cy="180276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BDB8DA-1C3E-47A9-B2C2-E26F608ADFCB}"/>
              </a:ext>
            </a:extLst>
          </p:cNvPr>
          <p:cNvSpPr/>
          <p:nvPr/>
        </p:nvSpPr>
        <p:spPr bwMode="auto">
          <a:xfrm>
            <a:off x="3404769" y="3204211"/>
            <a:ext cx="5999582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Help on function testf1 in module __main__:</a:t>
            </a:r>
          </a:p>
          <a:p>
            <a:pPr algn="l" latinLnBrk="0"/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testf1()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이 함수는 </a:t>
            </a:r>
            <a:r>
              <a:rPr lang="ko-KR" altLang="en-US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홍필두가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최선을 다하여 멋지게 만든 함수</a:t>
            </a:r>
          </a:p>
          <a:p>
            <a:pPr algn="l" latinLnBrk="0"/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    인수 값에 숫자만큼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부터 해당 값을 더한 값을 출력해 준다</a:t>
            </a:r>
          </a:p>
          <a:p>
            <a:pPr algn="l" latinLnBrk="0"/>
            <a:endParaRPr lang="ko-KR" altLang="en-US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29" name="위로 굽은 화살표 22">
            <a:extLst>
              <a:ext uri="{FF2B5EF4-FFF2-40B4-BE49-F238E27FC236}">
                <a16:creationId xmlns:a16="http://schemas.microsoft.com/office/drawing/2014/main" id="{AAEB3344-80DC-4F2D-88FA-83AF24911F7A}"/>
              </a:ext>
            </a:extLst>
          </p:cNvPr>
          <p:cNvSpPr/>
          <p:nvPr/>
        </p:nvSpPr>
        <p:spPr bwMode="auto">
          <a:xfrm rot="5400000">
            <a:off x="2576609" y="3313052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570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함수와 인수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함수와 인수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return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pass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범위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가변인수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함수와 인수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함수와 인수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return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pass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범위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가변인수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범위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디폴트값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범위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인수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가변 인수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함수의 특이사항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전역변수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지역변수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docstring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범위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디폴트값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범위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인수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가변 인수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함수의 특이사항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전역변수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지역변수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docstring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49572"/>
              <a:ext cx="5160982" cy="11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올려 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주셔요</a:t>
            </a: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달아 주셔요</a:t>
            </a: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함수와 인수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함수의 정의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return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pass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613722"/>
            <a:chOff x="418925" y="1579999"/>
            <a:chExt cx="6169201" cy="26137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4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함수와 인수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인수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함수와 인수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- return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pass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범위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가변인수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범위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디폴트값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범위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키워드 인수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키워드 가변 인수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함수의 특이사항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전역변수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지역변수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docstring</a:t>
              </a: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4837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올려 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test():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var test():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test():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int test():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15C3DBDC-F93A-47FA-94FC-0E8D4D1F044C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함수의 처음시작을 바르게 정의한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  <a:endParaRPr kumimoji="0"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8C226B-CA3C-4480-81DA-04E700AABDF5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3304C0-D4D9-48A5-B5CE-0CFA01C4164F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def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인수 목록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):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으로 정의합니다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0E753CD-C0E2-475F-9AA5-BE914CE1EB53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3D6C18C-7FE1-43BD-9CC6-C384D58B573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00F63D30-AB7E-4CCC-83A5-7A82DFA657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test():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BF280E9-48F7-40E0-8F4A-7A4A3CC71697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6E1F87-82B8-4A92-B377-D79443F8C10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1025ADA3-6194-4E3A-9A34-155E311C534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var test():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C914382-F15B-4C2F-9AD7-F6C763E7F54C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298590B-4A6D-41E1-BEF2-1218FDD9898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F5EE9896-BE97-4E03-BB22-C4E1867E802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test():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3F5100A-7705-48C9-87D6-47C237A04A65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B932A7C-4278-400A-B6C6-39AEC3415DF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BF5A2D30-4A34-4D5F-B892-68E070B0792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int test():</a:t>
              </a:r>
            </a:p>
          </p:txBody>
        </p:sp>
      </p:grpSp>
      <p:sp>
        <p:nvSpPr>
          <p:cNvPr id="52" name="내용 개체 틀 26">
            <a:extLst>
              <a:ext uri="{FF2B5EF4-FFF2-40B4-BE49-F238E27FC236}">
                <a16:creationId xmlns:a16="http://schemas.microsoft.com/office/drawing/2014/main" id="{1691956E-12EC-4109-A58E-B7A47B344D5B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함수의 처음시작을 바르게 정의한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  <a:endParaRPr kumimoji="0"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B12C3A8-D8B0-4654-A51E-56FAE05CFBFF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026DC4-4A4C-44AC-A633-50574AE71CA7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9C75CB2A-7E0D-419B-9A8E-8D44919C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1541363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(1,2,3)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(1,2,3)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(1,2,3)+1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(1,2)</a:t>
              </a:r>
            </a:p>
          </p:txBody>
        </p:sp>
      </p:grp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4186093A-678E-46FA-974B-EB8EBACB02D9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함수의 정의가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def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func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x,y,z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):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으로 정의되어 있을 때 다음 중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사용된 경우는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CE8E5F-1A23-4F1D-A067-4076F5E782D1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38138A-256A-4255-A84E-3BC90DB4B2A4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D95374F-3399-4B5C-807A-1F1AA88CABAC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정의된 인수는 전부 전달하여야 하며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디폴트 값이 있는 경우에만 생략 가능합니다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4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6B2BA3-13DC-47F4-9FEB-3018101CEB2D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5A5AD61-6D87-4813-B860-1DCE1A2DFDE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C5936961-602E-49CF-8FB2-002D4268061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(1,2,3)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EF1FB37-1711-4F00-AFB0-ADC37412F273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58964F1-BD16-46C8-A496-7103A4DA1AC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25E61DE3-213E-4085-A166-B7F7EFBAF4F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(1,2,3)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752C03-95BC-4B8C-A142-501296654D41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03287C2-0AD0-41BC-AC6F-A997666508A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8BDB6547-8D04-42B9-8732-C18D77AC163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</a:t>
              </a: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(1,2,3)+1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591E8F8-459E-4930-98CE-EBD5321688AE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F9F2552-7D0A-4A0A-B989-5F7B4AF1490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5" name="내용 개체 틀 26">
              <a:extLst>
                <a:ext uri="{FF2B5EF4-FFF2-40B4-BE49-F238E27FC236}">
                  <a16:creationId xmlns:a16="http://schemas.microsoft.com/office/drawing/2014/main" id="{89B40FF3-BDE7-48DD-985F-20BA52003C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func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(1,2)</a:t>
              </a:r>
            </a:p>
          </p:txBody>
        </p:sp>
      </p:grpSp>
      <p:sp>
        <p:nvSpPr>
          <p:cNvPr id="56" name="내용 개체 틀 26">
            <a:extLst>
              <a:ext uri="{FF2B5EF4-FFF2-40B4-BE49-F238E27FC236}">
                <a16:creationId xmlns:a16="http://schemas.microsoft.com/office/drawing/2014/main" id="{8DF71AF4-3960-4CF2-B55D-60D7394835C3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함수의 정의가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def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func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x,y,z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):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으로 정의되어 있을 때 다음 중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잘못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사용된 경우는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A1E8A85-91EA-4991-B260-5EE04913E5DE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1C72C66-26B2-4D28-890B-BE3837184DC5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969D00A-5627-425A-B9D3-3AC9ADC101F5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1EAC4B92-95CB-4BA3-BAF1-99210ABE6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950026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152CA9F-5C19-4039-907E-0AD3D1946D2A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F262E6-12E4-4DBB-B924-DC28A3A3B28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D866AEB8-2966-4F4F-9FF3-06829A6D13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break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9E677CD-2612-42FA-9232-2AC82D4F0B10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7394482-F49A-464E-941E-54961F815A0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3FB03724-5BB2-4E00-8B5D-734868F035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pass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69EDAD2-4307-48FA-8C91-931CB70012AE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42C342-2CF5-4D5C-B251-3EBFD795D3E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88E465E6-DE4A-4FF2-B4A3-53D0EC5A2B6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True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7EE3B7-F652-4525-8E00-D93257743A60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ADDA3E9-547B-4FDD-857A-136A1B8F695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D57AF692-3684-4DA5-B1EC-7394B6616C2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continue</a:t>
              </a:r>
            </a:p>
          </p:txBody>
        </p:sp>
      </p:grpSp>
      <p:sp>
        <p:nvSpPr>
          <p:cNvPr id="55" name="내용 개체 틀 26">
            <a:extLst>
              <a:ext uri="{FF2B5EF4-FFF2-40B4-BE49-F238E27FC236}">
                <a16:creationId xmlns:a16="http://schemas.microsoft.com/office/drawing/2014/main" id="{691F33A6-263F-45AE-9A76-A28756EFB240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실행을 하여도 특별한 실행결과가 나타나지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않는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명령어는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E537CBB-3F0C-479C-88D2-04FB8398E083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440A74C-91EE-4CC6-8A64-457607367706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pass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는 아무런 처리가 없는 명령입니다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2947B2-49DB-4D98-8DD5-2CAB4C2E86B2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542074-F0C0-405A-83DE-DFD359BCEA0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62CCB5B0-C5D6-4B49-98D0-1A4E608747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break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090623A-0592-4E8D-B695-899471183AFC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6FDD434-1F5C-4E1C-85BA-17E8F55D87E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F730855C-DD4E-4D76-AC24-63BAAAAA5D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pass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A65A3F-A15A-4BBE-A033-FA96696D8C22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34A1054-5AE5-4CAC-AF70-FFDAD2306CF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9C864982-1588-4456-9F1C-F25172341D6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True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153AB0A-EB63-4E23-B805-189C1FCBC124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3544EC7-B64F-499E-ABCC-34610342EEE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7" name="내용 개체 틀 26">
              <a:extLst>
                <a:ext uri="{FF2B5EF4-FFF2-40B4-BE49-F238E27FC236}">
                  <a16:creationId xmlns:a16="http://schemas.microsoft.com/office/drawing/2014/main" id="{8D15DEB0-F029-45F5-AC84-A28A74EA4EE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continue</a:t>
              </a:r>
            </a:p>
          </p:txBody>
        </p:sp>
      </p:grpSp>
      <p:sp>
        <p:nvSpPr>
          <p:cNvPr id="58" name="내용 개체 틀 26">
            <a:extLst>
              <a:ext uri="{FF2B5EF4-FFF2-40B4-BE49-F238E27FC236}">
                <a16:creationId xmlns:a16="http://schemas.microsoft.com/office/drawing/2014/main" id="{518225D8-CECF-40ED-87C4-2C033BAD5109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실행을 하여도 특별한 실행결과가 나타나지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않는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명령어는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82210CA-BA23-4D21-91F1-632C38AF8A11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2BB1EBC-188B-473C-8C18-1EF9B9956CEE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08AD4450-B406-4ADD-B364-8D52BB3EC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1932719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56E08AF-FB45-4E6A-A434-A6FECCDA4721}"/>
              </a:ext>
            </a:extLst>
          </p:cNvPr>
          <p:cNvGrpSpPr/>
          <p:nvPr/>
        </p:nvGrpSpPr>
        <p:grpSpPr>
          <a:xfrm>
            <a:off x="2541527" y="2045421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053CFF6-EA3D-433F-B785-30578EB24A8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148B814A-B480-4FF6-A62A-3175C784052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a(*n)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92C4F2-CFFD-4448-8056-C4EF835BC771}"/>
              </a:ext>
            </a:extLst>
          </p:cNvPr>
          <p:cNvGrpSpPr/>
          <p:nvPr/>
        </p:nvGrpSpPr>
        <p:grpSpPr>
          <a:xfrm>
            <a:off x="2541527" y="2428208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D985BD9-3CF7-4609-A4DF-0F4CA091122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3720F269-AECC-4D84-A436-C1DAFECAB27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a(n1,n2)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7A2AC22-3B07-4BC1-A4C4-A9B9C02277E5}"/>
              </a:ext>
            </a:extLst>
          </p:cNvPr>
          <p:cNvGrpSpPr/>
          <p:nvPr/>
        </p:nvGrpSpPr>
        <p:grpSpPr>
          <a:xfrm>
            <a:off x="2541527" y="2806026"/>
            <a:ext cx="4046697" cy="292969"/>
            <a:chOff x="2541527" y="1907733"/>
            <a:chExt cx="4046697" cy="29296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47B4863-BE30-48F2-838A-DF32F59A08E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23DD4540-928D-4A8E-A3D7-D6B0C26DF0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a(n1..n2)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929D3DD-D792-4C63-AAF5-DB0FAEE7F6C6}"/>
              </a:ext>
            </a:extLst>
          </p:cNvPr>
          <p:cNvGrpSpPr/>
          <p:nvPr/>
        </p:nvGrpSpPr>
        <p:grpSpPr>
          <a:xfrm>
            <a:off x="2541527" y="3183843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04D4628-F840-4787-BB74-24A58300F49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DB875891-7004-4BDF-AA97-C1A1CA27BB6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a(**n)</a:t>
              </a:r>
            </a:p>
          </p:txBody>
        </p:sp>
      </p:grpSp>
      <p:sp>
        <p:nvSpPr>
          <p:cNvPr id="55" name="내용 개체 틀 26">
            <a:extLst>
              <a:ext uri="{FF2B5EF4-FFF2-40B4-BE49-F238E27FC236}">
                <a16:creationId xmlns:a16="http://schemas.microsoft.com/office/drawing/2014/main" id="{FACDBE8E-D079-4DED-9B29-889639C374ED}"/>
              </a:ext>
            </a:extLst>
          </p:cNvPr>
          <p:cNvSpPr txBox="1">
            <a:spLocks/>
          </p:cNvSpPr>
          <p:nvPr/>
        </p:nvSpPr>
        <p:spPr bwMode="auto">
          <a:xfrm>
            <a:off x="2451820" y="91835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프로그램 문장내에서 같은 함수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에 대하여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a(1)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호출하고 다른 곳에서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a(1,2)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라고 호출 된다면 해당함수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대한 정의가 바르게 된 경우는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59251B-BA01-4449-9C7B-1D4373B90EE2}"/>
              </a:ext>
            </a:extLst>
          </p:cNvPr>
          <p:cNvGrpSpPr/>
          <p:nvPr/>
        </p:nvGrpSpPr>
        <p:grpSpPr>
          <a:xfrm>
            <a:off x="1543733" y="487235"/>
            <a:ext cx="5044491" cy="1441766"/>
            <a:chOff x="1543733" y="186795"/>
            <a:chExt cx="5044491" cy="189171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9B41F1-9112-4281-94B2-D924BA2C8651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882722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5C06010-C3EB-4D03-8DD5-C864BE082A63}"/>
                </a:ext>
              </a:extLst>
            </p:cNvPr>
            <p:cNvCxnSpPr/>
            <p:nvPr/>
          </p:nvCxnSpPr>
          <p:spPr>
            <a:xfrm>
              <a:off x="1559917" y="2078514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788332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896360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248449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249632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가변인수를 의미합니다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900447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93B31BE-5128-4C82-B352-54799FD6C347}"/>
              </a:ext>
            </a:extLst>
          </p:cNvPr>
          <p:cNvGrpSpPr/>
          <p:nvPr/>
        </p:nvGrpSpPr>
        <p:grpSpPr>
          <a:xfrm>
            <a:off x="2541527" y="2045421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2830ABD-44D1-43CF-AB8B-1665841E6EB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5231D4F7-2D80-4875-90A6-F431C7F263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a(*n)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693BBE6-A9EF-491D-BF00-39A55B21E816}"/>
              </a:ext>
            </a:extLst>
          </p:cNvPr>
          <p:cNvGrpSpPr/>
          <p:nvPr/>
        </p:nvGrpSpPr>
        <p:grpSpPr>
          <a:xfrm>
            <a:off x="2541527" y="2428208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5EA290A-DAC1-4797-AAA9-DF72F95F5D0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D36D8373-8169-4E92-A9D5-0F3C442ECFA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a(n1,n2)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E6BEB8B-0905-459F-9623-43508187467C}"/>
              </a:ext>
            </a:extLst>
          </p:cNvPr>
          <p:cNvGrpSpPr/>
          <p:nvPr/>
        </p:nvGrpSpPr>
        <p:grpSpPr>
          <a:xfrm>
            <a:off x="2541527" y="2806026"/>
            <a:ext cx="4046697" cy="292969"/>
            <a:chOff x="2541527" y="1907733"/>
            <a:chExt cx="4046697" cy="29296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0FAB9F8-5E42-434E-AE55-D87CF172ED4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BB91CABA-04D2-4112-88FA-310354942EA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a(n1..n2)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ED83D32-DAE3-4D1E-B75B-5BA71F027167}"/>
              </a:ext>
            </a:extLst>
          </p:cNvPr>
          <p:cNvGrpSpPr/>
          <p:nvPr/>
        </p:nvGrpSpPr>
        <p:grpSpPr>
          <a:xfrm>
            <a:off x="2541527" y="3183843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1CF0E24-5675-4444-84A6-6E317A71F1E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A70776D3-1492-4ECD-B363-3B5D70C360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def a(**n)</a:t>
              </a:r>
            </a:p>
          </p:txBody>
        </p:sp>
      </p:grpSp>
      <p:sp>
        <p:nvSpPr>
          <p:cNvPr id="65" name="내용 개체 틀 26">
            <a:extLst>
              <a:ext uri="{FF2B5EF4-FFF2-40B4-BE49-F238E27FC236}">
                <a16:creationId xmlns:a16="http://schemas.microsoft.com/office/drawing/2014/main" id="{7076F279-93A1-44FD-A4AC-1213FF203B49}"/>
              </a:ext>
            </a:extLst>
          </p:cNvPr>
          <p:cNvSpPr txBox="1">
            <a:spLocks/>
          </p:cNvSpPr>
          <p:nvPr/>
        </p:nvSpPr>
        <p:spPr bwMode="auto">
          <a:xfrm>
            <a:off x="2451820" y="91835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프로그램 문장내에서 같은 함수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에 대하여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a(1)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호출하고 다른 곳에서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a(1,2)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라고 호출 된다면 해당함수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대한 정의가 바르게 된 경우는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5206A57-B483-4EFF-855C-B5147A782D20}"/>
              </a:ext>
            </a:extLst>
          </p:cNvPr>
          <p:cNvGrpSpPr/>
          <p:nvPr/>
        </p:nvGrpSpPr>
        <p:grpSpPr>
          <a:xfrm>
            <a:off x="1543733" y="487235"/>
            <a:ext cx="5044491" cy="1441766"/>
            <a:chOff x="1543733" y="186795"/>
            <a:chExt cx="5044491" cy="189171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0484B9-38E8-430C-95EF-68A35BF2133A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882722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23BDFA8-0F6E-4276-AC41-16D78FC35BD0}"/>
                </a:ext>
              </a:extLst>
            </p:cNvPr>
            <p:cNvCxnSpPr/>
            <p:nvPr/>
          </p:nvCxnSpPr>
          <p:spPr>
            <a:xfrm>
              <a:off x="1559917" y="2078514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5D9B56EB-849B-41C9-964C-B9FCB5F9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01385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41527" y="2924110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지역변수는 다른 함수에서 사용되지 않는다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30A4FE-4D4B-481C-ADEE-04D44FF96375}"/>
              </a:ext>
            </a:extLst>
          </p:cNvPr>
          <p:cNvGrpSpPr/>
          <p:nvPr/>
        </p:nvGrpSpPr>
        <p:grpSpPr>
          <a:xfrm>
            <a:off x="2541428" y="1604298"/>
            <a:ext cx="4221322" cy="288001"/>
            <a:chOff x="2541527" y="1912702"/>
            <a:chExt cx="4221322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04F8453-FA0B-4748-93DC-89FA1D5D3F9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1" name="내용 개체 틀 26">
              <a:extLst>
                <a:ext uri="{FF2B5EF4-FFF2-40B4-BE49-F238E27FC236}">
                  <a16:creationId xmlns:a16="http://schemas.microsoft.com/office/drawing/2014/main" id="{1D289CB0-76D0-4C1B-A2B9-9CC06659DD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933322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전역변수는 프로그램 전체에 해당 값이 사용된다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153871-4A98-4D02-A652-D949F5AF0313}"/>
              </a:ext>
            </a:extLst>
          </p:cNvPr>
          <p:cNvGrpSpPr/>
          <p:nvPr/>
        </p:nvGrpSpPr>
        <p:grpSpPr>
          <a:xfrm>
            <a:off x="2541527" y="1987085"/>
            <a:ext cx="4221223" cy="288001"/>
            <a:chOff x="2541527" y="1912702"/>
            <a:chExt cx="4221223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CD5B88-7B0D-4405-BA58-C8EC67727C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BC518D79-2F79-4E7C-88B6-9BC88E5B4C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933223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지역변수는 함수에서만 영향력이 미치는 변수이다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7E0A6A-8990-4FB7-B8A8-003D0E9CF51D}"/>
              </a:ext>
            </a:extLst>
          </p:cNvPr>
          <p:cNvGrpSpPr/>
          <p:nvPr/>
        </p:nvGrpSpPr>
        <p:grpSpPr>
          <a:xfrm>
            <a:off x="2541527" y="2369872"/>
            <a:ext cx="4046697" cy="373726"/>
            <a:chOff x="2541527" y="1912702"/>
            <a:chExt cx="4046697" cy="37372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C81675-1D69-4C0C-8FA7-2D41B71504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AB72E5C7-0453-43B3-A327-80C22D613F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98428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전역변수는 함수내에서 변경하더라도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/>
              </a:r>
              <a:b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</a:b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다시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main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함수에서는 해당 값을 유지한다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153BD142-6EF7-4F5F-8D0B-AA814D208CF6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함수에 대한 설명으로 올바르지 </a:t>
            </a: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않은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E635F4-89EB-43CF-A231-EBF4A762A491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3986AE-4F5C-494B-A5DE-5E28463D8DCA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함수의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58A894-F4AF-42A9-8426-3DE06DA32F61}"/>
              </a:ext>
            </a:extLst>
          </p:cNvPr>
          <p:cNvSpPr/>
          <p:nvPr/>
        </p:nvSpPr>
        <p:spPr bwMode="auto">
          <a:xfrm>
            <a:off x="719222" y="909491"/>
            <a:ext cx="5868903" cy="102358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88900" algn="l" defTabSz="1291174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프로그램 블록을 미리 정의하고 프로그램 내부에서 호출하여 사용하는 기법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9D6C8B-93FA-40E9-88B4-8524E619CBF1}"/>
              </a:ext>
            </a:extLst>
          </p:cNvPr>
          <p:cNvSpPr/>
          <p:nvPr/>
        </p:nvSpPr>
        <p:spPr bwMode="auto">
          <a:xfrm>
            <a:off x="711272" y="735013"/>
            <a:ext cx="1093465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함수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ED1B588-49C8-411E-A3D5-AF500D0CC7BC}"/>
              </a:ext>
            </a:extLst>
          </p:cNvPr>
          <p:cNvSpPr/>
          <p:nvPr/>
        </p:nvSpPr>
        <p:spPr bwMode="auto">
          <a:xfrm>
            <a:off x="1255311" y="206744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비슷한 로직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반복되거나 프로그램 흐름을 구조적으로 표현하기 위하여 사용함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9A96050-7527-4F2C-BF51-02B084D1D892}"/>
              </a:ext>
            </a:extLst>
          </p:cNvPr>
          <p:cNvGrpSpPr/>
          <p:nvPr/>
        </p:nvGrpSpPr>
        <p:grpSpPr>
          <a:xfrm>
            <a:off x="719572" y="2067447"/>
            <a:ext cx="507705" cy="732091"/>
            <a:chOff x="593089" y="2787774"/>
            <a:chExt cx="507705" cy="73209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5BBFD9F-7422-46A3-9FE5-40FE977D0801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C2C9B9C-5039-4AFB-AECB-077E04077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B02782A-F3CC-4B15-80AF-6F2A08BC562C}"/>
              </a:ext>
            </a:extLst>
          </p:cNvPr>
          <p:cNvSpPr/>
          <p:nvPr/>
        </p:nvSpPr>
        <p:spPr bwMode="auto">
          <a:xfrm>
            <a:off x="1255311" y="2914914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누군가 이미 정의해 놓은 함수를 가져다 마치 블록을 조립하듯이 프로그램을 완성함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065460C-C3B9-4792-AED7-290298D9C102}"/>
              </a:ext>
            </a:extLst>
          </p:cNvPr>
          <p:cNvGrpSpPr/>
          <p:nvPr/>
        </p:nvGrpSpPr>
        <p:grpSpPr>
          <a:xfrm>
            <a:off x="719572" y="2914914"/>
            <a:ext cx="507705" cy="732091"/>
            <a:chOff x="593089" y="2787774"/>
            <a:chExt cx="507705" cy="73209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BECE578-5E19-4F36-A948-C923C80FC5E2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5AF5FD3-BE2E-4781-8850-14456FD5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998F44-C98E-4FD5-96C1-7EEF79C03436}"/>
              </a:ext>
            </a:extLst>
          </p:cNvPr>
          <p:cNvGrpSpPr/>
          <p:nvPr/>
        </p:nvGrpSpPr>
        <p:grpSpPr>
          <a:xfrm>
            <a:off x="711271" y="3786839"/>
            <a:ext cx="5876853" cy="894340"/>
            <a:chOff x="702526" y="2051169"/>
            <a:chExt cx="5890479" cy="1531958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B0FB814-5729-4C39-B543-3379739F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56468FE-D9F2-4A46-800E-384AFD2B4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999972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DCB2993-5EAF-48AA-8EB3-871EA196E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402851"/>
              <a:ext cx="5890479" cy="180276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FFA4F61-E4BD-4E66-8F22-A32DF46A51AF}"/>
              </a:ext>
            </a:extLst>
          </p:cNvPr>
          <p:cNvSpPr/>
          <p:nvPr/>
        </p:nvSpPr>
        <p:spPr bwMode="auto">
          <a:xfrm>
            <a:off x="711270" y="3965146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def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 함수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인수 목록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실행내용블록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408801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516829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3868918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3870101"/>
            <a:ext cx="5720110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C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와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Java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와 다르게 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파이썬에서는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변수의 선언이 없습니다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그러므로 함수내에서 값을 대입하는 순간 지역변수가 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아울러 전역변수는 함수에서 해당 값을 바꿀 수 없으며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바꾸는 경우 지역변수가 됨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)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상수로만 사용됩니다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520916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8AAB5A-38E8-4A4C-A96F-1C0D193FFECC}"/>
              </a:ext>
            </a:extLst>
          </p:cNvPr>
          <p:cNvGrpSpPr/>
          <p:nvPr/>
        </p:nvGrpSpPr>
        <p:grpSpPr>
          <a:xfrm>
            <a:off x="2541527" y="2924110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B801D20-FA56-4070-997D-49894B20207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858A04C6-62B5-47B8-9E38-2AA0AA4201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지역변수는 다른 함수에서 사용되지 않는다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2773A1A-694C-4550-8782-1FBA49AC40F8}"/>
              </a:ext>
            </a:extLst>
          </p:cNvPr>
          <p:cNvGrpSpPr/>
          <p:nvPr/>
        </p:nvGrpSpPr>
        <p:grpSpPr>
          <a:xfrm>
            <a:off x="2541428" y="1604298"/>
            <a:ext cx="4221322" cy="288001"/>
            <a:chOff x="2541527" y="1912702"/>
            <a:chExt cx="4221322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7085786-798F-4652-94C5-584E6166E64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C730F080-A09F-4ACA-88A9-EE9AC5C1E4C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933322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전역변수는 프로그램 전체에 해당 값이 사용된다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EECBAA0-1639-4584-BAE0-38C220AF421F}"/>
              </a:ext>
            </a:extLst>
          </p:cNvPr>
          <p:cNvGrpSpPr/>
          <p:nvPr/>
        </p:nvGrpSpPr>
        <p:grpSpPr>
          <a:xfrm>
            <a:off x="2541527" y="1987085"/>
            <a:ext cx="4221223" cy="288001"/>
            <a:chOff x="2541527" y="1912702"/>
            <a:chExt cx="4221223" cy="28800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311FD33-A0A9-4B2B-A454-91A99D96FD8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2" name="내용 개체 틀 26">
              <a:extLst>
                <a:ext uri="{FF2B5EF4-FFF2-40B4-BE49-F238E27FC236}">
                  <a16:creationId xmlns:a16="http://schemas.microsoft.com/office/drawing/2014/main" id="{5C5214E2-85C7-47F3-AC8A-65799F59D28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933223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지역변수는 함수에서만 영향력이 미치는 변수이다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60E751-4898-426D-8A07-6370D67BE049}"/>
              </a:ext>
            </a:extLst>
          </p:cNvPr>
          <p:cNvGrpSpPr/>
          <p:nvPr/>
        </p:nvGrpSpPr>
        <p:grpSpPr>
          <a:xfrm>
            <a:off x="2541527" y="2369872"/>
            <a:ext cx="4046697" cy="373726"/>
            <a:chOff x="2541527" y="1912702"/>
            <a:chExt cx="4046697" cy="37372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E6BE1B6-483C-4979-810F-CEDC97F7CDB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5" name="내용 개체 틀 26">
              <a:extLst>
                <a:ext uri="{FF2B5EF4-FFF2-40B4-BE49-F238E27FC236}">
                  <a16:creationId xmlns:a16="http://schemas.microsoft.com/office/drawing/2014/main" id="{559DF1C1-42AC-4417-91DA-A1FE6647DD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98428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전역변수는 함수내에서 변경하더라도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/>
              </a:r>
              <a:b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</a:b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다시 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main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함수에서는 해당 값을 유지한다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.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66" name="내용 개체 틀 26">
            <a:extLst>
              <a:ext uri="{FF2B5EF4-FFF2-40B4-BE49-F238E27FC236}">
                <a16:creationId xmlns:a16="http://schemas.microsoft.com/office/drawing/2014/main" id="{7A851C61-E8B7-43A1-AB4D-2222ACEBFC99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함수에 대한 설명으로 올바르지 </a:t>
            </a: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않은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8555FD-3FCC-4A65-BB69-5CFC5C90295B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70BBD29-9AD1-410D-B3D7-AD739B0D2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80604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함수와 인수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프로그램 블록을 미리 정의하고 프로그램 내부에서 호출하여 사용하는 기법을 의미함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인수는 함수 안에 값을 전달해 줌으로서 원하는 목적을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수행할 수 있음</a:t>
            </a:r>
          </a:p>
          <a:p>
            <a:pPr marL="285750" indent="-285750" algn="l" defTabSz="1291174" latinLnBrk="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배정하면 함수의 최종결과를 가진 변수와 같이 취급됨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아무런 처리가 없는 명령으로 개발작업을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용이하게 하기 위하여 사용</a:t>
            </a: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범위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가변인수는 인수의 개수가 여러 개를 보낼 때 사용하며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인수에 디폴트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(default)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정의하면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인수를 사용하지 않고 함수의 값을 전달할 경우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인수는 디폴트 값을 가지게 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호출시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인수 이름을 명시하여 함수를 실행하는 것을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인수라 하며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가변인수는 인수전달 개수가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가변 이며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명칭을 키워드로 전달하며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 전달 개수도 가변인 경우임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함수의 특이사항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파이썬에서는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변수의 선언이 없기 때문에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내에서 값을 대입하는 순간 지역변수가 됨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전역변수는 함수에서 해당 값을 바꿀 수 없으며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바꾸는 경우 지역변수가 됨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상수로만 사용됨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8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719572" y="735013"/>
            <a:ext cx="5868553" cy="497175"/>
            <a:chOff x="719572" y="735013"/>
            <a:chExt cx="5868553" cy="4971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BEC0B43-CC96-4BAF-B655-EFC037E3BDE0}"/>
                </a:ext>
              </a:extLst>
            </p:cNvPr>
            <p:cNvSpPr/>
            <p:nvPr/>
          </p:nvSpPr>
          <p:spPr bwMode="auto">
            <a:xfrm>
              <a:off x="1255311" y="735013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 프로그램은 유사한 내용이 반복되는 경우가 많음</a:t>
              </a:r>
              <a:endPara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03FE3E2-FDCE-4011-B94E-CC3C85C439F5}"/>
                </a:ext>
              </a:extLst>
            </p:cNvPr>
            <p:cNvGrpSpPr/>
            <p:nvPr/>
          </p:nvGrpSpPr>
          <p:grpSpPr>
            <a:xfrm>
              <a:off x="719572" y="735014"/>
              <a:ext cx="507705" cy="497174"/>
              <a:chOff x="820492" y="3806335"/>
              <a:chExt cx="507705" cy="49717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A2CAC46-28F6-462A-9505-719678B20AA3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CC6600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E9AC580-5312-4938-89CD-E60F4DEA8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함수의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9571" y="1334333"/>
            <a:ext cx="5870141" cy="3709987"/>
            <a:chOff x="715311" y="1334333"/>
            <a:chExt cx="5825102" cy="3709987"/>
          </a:xfrm>
        </p:grpSpPr>
        <p:sp>
          <p:nvSpPr>
            <p:cNvPr id="18" name="위로 굽은 화살표 22">
              <a:extLst>
                <a:ext uri="{FF2B5EF4-FFF2-40B4-BE49-F238E27FC236}">
                  <a16:creationId xmlns:a16="http://schemas.microsoft.com/office/drawing/2014/main" id="{86858EE6-4FC7-4085-9313-EF127EB54444}"/>
                </a:ext>
              </a:extLst>
            </p:cNvPr>
            <p:cNvSpPr/>
            <p:nvPr/>
          </p:nvSpPr>
          <p:spPr bwMode="auto">
            <a:xfrm>
              <a:off x="3315575" y="2111054"/>
              <a:ext cx="555301" cy="24398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  <a:headEnd type="none" w="sm" len="sm"/>
              <a:tailEnd type="none" w="lg" len="lg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C664E8F-C814-4FDE-BE2A-8824D7874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15312" y="1334333"/>
              <a:ext cx="2662655" cy="28269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D8269B-4021-4151-957F-CB545FFC1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15312" y="1617024"/>
              <a:ext cx="2662655" cy="332205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931ADC8-7F2A-40BF-B3D1-A8224B170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15312" y="4939077"/>
              <a:ext cx="2662655" cy="10524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9B63D7B-98A1-4D65-AEB1-49149C3CF652}"/>
                </a:ext>
              </a:extLst>
            </p:cNvPr>
            <p:cNvSpPr/>
            <p:nvPr/>
          </p:nvSpPr>
          <p:spPr bwMode="auto">
            <a:xfrm>
              <a:off x="715311" y="1480556"/>
              <a:ext cx="2656104" cy="291392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print("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별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10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개 찍기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for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in range(10):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 print("*",end="")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print("\n")</a:t>
              </a:r>
            </a:p>
            <a:p>
              <a:pPr algn="l" latinLnBrk="0"/>
              <a:endPara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print("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별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3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개 찍기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for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in range(3):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 print("*",end="")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print("\n")</a:t>
              </a:r>
            </a:p>
            <a:p>
              <a:pPr algn="l" latinLnBrk="0"/>
              <a:endPara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print("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별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5</a:t>
              </a:r>
              <a:r>
                <a: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개 찍기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for </a:t>
              </a:r>
              <a:r>
                <a:rPr lang="en-US" altLang="ko-KR" sz="16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in range(5):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    print("*",end="")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print("\n")    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877757" y="1334333"/>
              <a:ext cx="2662656" cy="3293612"/>
              <a:chOff x="4254677" y="1166813"/>
              <a:chExt cx="2662656" cy="329361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9C9472E9-D7D3-47B5-901D-D7223FEF15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4254678" y="1166813"/>
                <a:ext cx="2662655" cy="282692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D6BAE208-2DB5-4458-BC8E-4267F0888A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4254678" y="1449504"/>
                <a:ext cx="2662655" cy="2905678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066498E-16DE-4D9F-AE49-F589A74DDA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4254678" y="4355182"/>
                <a:ext cx="2662655" cy="105243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2A75340-D937-42FE-A769-C43ECC8A36E1}"/>
                  </a:ext>
                </a:extLst>
              </p:cNvPr>
              <p:cNvSpPr/>
              <p:nvPr/>
            </p:nvSpPr>
            <p:spPr bwMode="auto">
              <a:xfrm>
                <a:off x="4254677" y="1313036"/>
                <a:ext cx="1866918" cy="291392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680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l" latinLnBrk="0"/>
                <a:r>
                  <a:rPr lang="en-US" altLang="ko-KR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&gt;&gt;&gt; </a:t>
                </a:r>
              </a:p>
              <a:p>
                <a:pPr algn="l" latinLnBrk="0"/>
                <a:r>
                  <a:rPr lang="en-US" altLang="ko-KR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== RESTART:…==</a:t>
                </a:r>
              </a:p>
              <a:p>
                <a:pPr algn="l" latinLnBrk="0"/>
                <a:r>
                  <a:rPr lang="ko-KR" altLang="en-US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별</a:t>
                </a:r>
                <a:r>
                  <a:rPr lang="en-US" altLang="ko-KR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10</a:t>
                </a:r>
                <a:r>
                  <a:rPr lang="ko-KR" altLang="en-US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개 찍기</a:t>
                </a:r>
              </a:p>
              <a:p>
                <a:pPr algn="l" latinLnBrk="0"/>
                <a:r>
                  <a:rPr lang="ko-KR" altLang="en-US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**********</a:t>
                </a:r>
              </a:p>
              <a:p>
                <a:pPr algn="l" latinLnBrk="0"/>
                <a:endPara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endParaRPr>
              </a:p>
              <a:p>
                <a:pPr algn="l" latinLnBrk="0"/>
                <a:r>
                  <a:rPr lang="ko-KR" altLang="en-US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별</a:t>
                </a:r>
                <a:r>
                  <a:rPr lang="en-US" altLang="ko-KR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3</a:t>
                </a:r>
                <a:r>
                  <a:rPr lang="ko-KR" altLang="en-US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개 찍기</a:t>
                </a:r>
              </a:p>
              <a:p>
                <a:pPr algn="l" latinLnBrk="0"/>
                <a:r>
                  <a:rPr lang="ko-KR" altLang="en-US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***</a:t>
                </a:r>
              </a:p>
              <a:p>
                <a:pPr algn="l" latinLnBrk="0"/>
                <a:endPara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endParaRPr>
              </a:p>
              <a:p>
                <a:pPr algn="l" latinLnBrk="0"/>
                <a:r>
                  <a:rPr lang="ko-KR" altLang="en-US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별</a:t>
                </a:r>
                <a:r>
                  <a:rPr lang="en-US" altLang="ko-KR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5</a:t>
                </a:r>
                <a:r>
                  <a:rPr lang="ko-KR" altLang="en-US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개 찍기</a:t>
                </a:r>
              </a:p>
              <a:p>
                <a:pPr algn="l" latinLnBrk="0"/>
                <a:r>
                  <a:rPr lang="ko-KR" altLang="en-US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*****</a:t>
                </a:r>
              </a:p>
              <a:p>
                <a:pPr algn="l" latinLnBrk="0"/>
                <a:endParaRPr lang="ko-KR" altLang="en-US" sz="1600" dirty="0">
                  <a:latin typeface="Consolas" panose="020B0609020204030204" pitchFamily="49" charset="0"/>
                  <a:ea typeface="굴림" panose="020B0600000101010101" pitchFamily="50" charset="-127"/>
                </a:endParaRPr>
              </a:p>
              <a:p>
                <a:pPr algn="l" latinLnBrk="0"/>
                <a:r>
                  <a:rPr lang="en-US" altLang="ko-KR" sz="1600" dirty="0">
                    <a:latin typeface="Consolas" panose="020B0609020204030204" pitchFamily="49" charset="0"/>
                    <a:ea typeface="굴림" panose="020B0600000101010101" pitchFamily="50" charset="-127"/>
                  </a:rPr>
                  <a:t>&gt;&gt;&gt;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093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함수의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9572" y="735013"/>
            <a:ext cx="5868553" cy="497175"/>
            <a:chOff x="719572" y="735013"/>
            <a:chExt cx="5868553" cy="4971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EC0B43-CC96-4BAF-B655-EFC037E3BDE0}"/>
                </a:ext>
              </a:extLst>
            </p:cNvPr>
            <p:cNvSpPr/>
            <p:nvPr/>
          </p:nvSpPr>
          <p:spPr bwMode="auto">
            <a:xfrm>
              <a:off x="1255311" y="735013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함수를 활용하여 프로그램을 작성함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03FE3E2-FDCE-4011-B94E-CC3C85C439F5}"/>
                </a:ext>
              </a:extLst>
            </p:cNvPr>
            <p:cNvGrpSpPr/>
            <p:nvPr/>
          </p:nvGrpSpPr>
          <p:grpSpPr>
            <a:xfrm>
              <a:off x="719572" y="735014"/>
              <a:ext cx="507705" cy="497174"/>
              <a:chOff x="820492" y="3806335"/>
              <a:chExt cx="507705" cy="49717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A2CAC46-28F6-462A-9505-719678B20AA3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E9AC580-5312-4938-89CD-E60F4DEA8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F04EA2-538F-4DDC-AA69-6C933FC22B2D}"/>
              </a:ext>
            </a:extLst>
          </p:cNvPr>
          <p:cNvSpPr/>
          <p:nvPr/>
        </p:nvSpPr>
        <p:spPr bwMode="auto">
          <a:xfrm>
            <a:off x="1255311" y="1418744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프로그램이 간결해지고 이해하기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쉬워짐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BFC37B-3919-4911-82D5-A4F7EB757EB4}"/>
              </a:ext>
            </a:extLst>
          </p:cNvPr>
          <p:cNvGrpSpPr/>
          <p:nvPr/>
        </p:nvGrpSpPr>
        <p:grpSpPr>
          <a:xfrm>
            <a:off x="719572" y="1418745"/>
            <a:ext cx="507705" cy="497174"/>
            <a:chOff x="820492" y="3806335"/>
            <a:chExt cx="507705" cy="49717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42ED3F-83DD-45D3-ABD8-8C2A26908F04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5654874-E9BA-4FCB-BA14-843EFC243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B84ACD-97F8-450D-8C4F-76DE91223BCC}"/>
              </a:ext>
            </a:extLst>
          </p:cNvPr>
          <p:cNvSpPr/>
          <p:nvPr/>
        </p:nvSpPr>
        <p:spPr bwMode="auto">
          <a:xfrm>
            <a:off x="1255311" y="2102475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 또는 유사한 내용을 간결하게 표시가 가능함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DE7A7D-6972-4C70-AECA-EF29524C26A2}"/>
              </a:ext>
            </a:extLst>
          </p:cNvPr>
          <p:cNvGrpSpPr/>
          <p:nvPr/>
        </p:nvGrpSpPr>
        <p:grpSpPr>
          <a:xfrm>
            <a:off x="719572" y="2102476"/>
            <a:ext cx="507705" cy="497174"/>
            <a:chOff x="820492" y="3806335"/>
            <a:chExt cx="507705" cy="49717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9253654-BB03-40BF-9292-FA3C41E703F8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8566A68-85F7-4793-8433-33282B37E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207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함수의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B22B7D-AF2E-42F8-A99E-989A143746AF}"/>
              </a:ext>
            </a:extLst>
          </p:cNvPr>
          <p:cNvGrpSpPr/>
          <p:nvPr/>
        </p:nvGrpSpPr>
        <p:grpSpPr>
          <a:xfrm>
            <a:off x="725069" y="735013"/>
            <a:ext cx="4143710" cy="2557093"/>
            <a:chOff x="702526" y="2051169"/>
            <a:chExt cx="5890479" cy="438016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C5302B-7280-4D48-B8E7-4374AB3CB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E859FC-CD89-4312-87D6-466249E13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71565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79639F-5DEB-4B48-A5D1-EA0A63279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51059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E6EEE1-A38E-4D14-BCAC-C3DD3ECE95BB}"/>
              </a:ext>
            </a:extLst>
          </p:cNvPr>
          <p:cNvSpPr/>
          <p:nvPr/>
        </p:nvSpPr>
        <p:spPr bwMode="auto">
          <a:xfrm>
            <a:off x="725068" y="881236"/>
            <a:ext cx="3863976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starprint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(n):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range(n):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print("*",end="")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print("\n")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");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starprint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(10)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");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starprint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(3)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");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starprint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(5)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8849F6B-1D2A-4A8E-9B3E-9892B00CF0FB}"/>
              </a:ext>
            </a:extLst>
          </p:cNvPr>
          <p:cNvGrpSpPr/>
          <p:nvPr/>
        </p:nvGrpSpPr>
        <p:grpSpPr>
          <a:xfrm>
            <a:off x="5136648" y="1563688"/>
            <a:ext cx="2483352" cy="3246437"/>
            <a:chOff x="702526" y="2051169"/>
            <a:chExt cx="5890479" cy="556097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84A93CC-5174-4BA5-B67D-7FF4DD550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DA6A406-4223-4694-A90D-743E64E72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01067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E7CE60-5D76-435C-A2E9-6BF094A02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431870"/>
              <a:ext cx="5890479" cy="180276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5078C2-F8B2-42F3-80D4-0207D289F58C}"/>
              </a:ext>
            </a:extLst>
          </p:cNvPr>
          <p:cNvSpPr/>
          <p:nvPr/>
        </p:nvSpPr>
        <p:spPr bwMode="auto">
          <a:xfrm>
            <a:off x="5136647" y="1709911"/>
            <a:ext cx="3863976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== RESTART:…==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**********</a:t>
            </a:r>
          </a:p>
          <a:p>
            <a:pPr algn="l" latinLnBrk="0"/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***</a:t>
            </a:r>
          </a:p>
          <a:p>
            <a:pPr algn="l" latinLnBrk="0"/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별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개 찍기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*****</a:t>
            </a:r>
          </a:p>
          <a:p>
            <a:pPr algn="l" latinLnBrk="0"/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14" name="위로 굽은 화살표 22">
            <a:extLst>
              <a:ext uri="{FF2B5EF4-FFF2-40B4-BE49-F238E27FC236}">
                <a16:creationId xmlns:a16="http://schemas.microsoft.com/office/drawing/2014/main" id="{8493EFEE-4FE2-4E1B-A85E-05755C405CB8}"/>
              </a:ext>
            </a:extLst>
          </p:cNvPr>
          <p:cNvSpPr/>
          <p:nvPr/>
        </p:nvSpPr>
        <p:spPr bwMode="auto">
          <a:xfrm rot="5400000">
            <a:off x="4554394" y="3309712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66122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rgbClr val="CC66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17964</TotalTime>
  <Words>3080</Words>
  <Application>Microsoft Office PowerPoint</Application>
  <PresentationFormat>화면 슬라이드 쇼(16:9)</PresentationFormat>
  <Paragraphs>830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나눔명조 ExtraBold</vt:lpstr>
      <vt:lpstr>나눔바른고딕</vt:lpstr>
      <vt:lpstr>굴림</vt:lpstr>
      <vt:lpstr>Consolas</vt:lpstr>
      <vt:lpstr>Arial</vt:lpstr>
      <vt:lpstr>Wingdings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3015</cp:revision>
  <dcterms:created xsi:type="dcterms:W3CDTF">2007-12-21T01:40:26Z</dcterms:created>
  <dcterms:modified xsi:type="dcterms:W3CDTF">2021-04-28T23:39:56Z</dcterms:modified>
</cp:coreProperties>
</file>